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60" r:id="rId3"/>
    <p:sldId id="258" r:id="rId4"/>
    <p:sldId id="261" r:id="rId5"/>
  </p:sldIdLst>
  <p:sldSz cx="10691813" cy="7559675"/>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88" autoAdjust="0"/>
  </p:normalViewPr>
  <p:slideViewPr>
    <p:cSldViewPr snapToGrid="0">
      <p:cViewPr varScale="1">
        <p:scale>
          <a:sx n="89" d="100"/>
          <a:sy n="89" d="100"/>
        </p:scale>
        <p:origin x="18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os vietos rezervavimo ženklas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736095-8C31-4E4D-B821-B57E11ED1C2A}" type="datetimeFigureOut">
              <a:rPr lang="en-US" smtClean="0"/>
              <a:t>4/20/2021</a:t>
            </a:fld>
            <a:endParaRPr lang="en-US"/>
          </a:p>
        </p:txBody>
      </p:sp>
      <p:sp>
        <p:nvSpPr>
          <p:cNvPr id="4" name="Skaidrės vaizdo vietos rezervavimo ženklas 3"/>
          <p:cNvSpPr>
            <a:spLocks noGrp="1" noRot="1" noChangeAspect="1"/>
          </p:cNvSpPr>
          <p:nvPr>
            <p:ph type="sldImg" idx="2"/>
          </p:nvPr>
        </p:nvSpPr>
        <p:spPr>
          <a:xfrm>
            <a:off x="1287463" y="1162050"/>
            <a:ext cx="4435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Pastabų vietos rezervavimo ženkl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29D078-5B85-4C8F-9090-1FCA9B13990E}" type="slidenum">
              <a:rPr lang="en-US" smtClean="0"/>
              <a:t>‹#›</a:t>
            </a:fld>
            <a:endParaRPr lang="en-US"/>
          </a:p>
        </p:txBody>
      </p:sp>
    </p:spTree>
    <p:extLst>
      <p:ext uri="{BB962C8B-B14F-4D97-AF65-F5344CB8AC3E}">
        <p14:creationId xmlns:p14="http://schemas.microsoft.com/office/powerpoint/2010/main" val="24875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0F29D078-5B85-4C8F-9090-1FCA9B13990E}" type="slidenum">
              <a:rPr lang="en-US" smtClean="0"/>
              <a:t>1</a:t>
            </a:fld>
            <a:endParaRPr lang="en-US"/>
          </a:p>
        </p:txBody>
      </p:sp>
    </p:spTree>
    <p:extLst>
      <p:ext uri="{BB962C8B-B14F-4D97-AF65-F5344CB8AC3E}">
        <p14:creationId xmlns:p14="http://schemas.microsoft.com/office/powerpoint/2010/main" val="345290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0F29D078-5B85-4C8F-9090-1FCA9B13990E}" type="slidenum">
              <a:rPr lang="en-US" smtClean="0"/>
              <a:t>2</a:t>
            </a:fld>
            <a:endParaRPr lang="en-US"/>
          </a:p>
        </p:txBody>
      </p:sp>
    </p:spTree>
    <p:extLst>
      <p:ext uri="{BB962C8B-B14F-4D97-AF65-F5344CB8AC3E}">
        <p14:creationId xmlns:p14="http://schemas.microsoft.com/office/powerpoint/2010/main" val="2550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0F29D078-5B85-4C8F-9090-1FCA9B13990E}" type="slidenum">
              <a:rPr lang="en-US" smtClean="0"/>
              <a:t>3</a:t>
            </a:fld>
            <a:endParaRPr lang="en-US"/>
          </a:p>
        </p:txBody>
      </p:sp>
    </p:spTree>
    <p:extLst>
      <p:ext uri="{BB962C8B-B14F-4D97-AF65-F5344CB8AC3E}">
        <p14:creationId xmlns:p14="http://schemas.microsoft.com/office/powerpoint/2010/main" val="151324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a:t>https://www.youtube.com/watch?v=GkfI0oEfSLI&amp;t=37s</a:t>
            </a:r>
          </a:p>
        </p:txBody>
      </p:sp>
      <p:sp>
        <p:nvSpPr>
          <p:cNvPr id="4" name="Skaidrės numerio vietos rezervavimo ženklas 3"/>
          <p:cNvSpPr>
            <a:spLocks noGrp="1"/>
          </p:cNvSpPr>
          <p:nvPr>
            <p:ph type="sldNum" sz="quarter" idx="5"/>
          </p:nvPr>
        </p:nvSpPr>
        <p:spPr/>
        <p:txBody>
          <a:bodyPr/>
          <a:lstStyle/>
          <a:p>
            <a:fld id="{0F29D078-5B85-4C8F-9090-1FCA9B13990E}" type="slidenum">
              <a:rPr lang="en-US" smtClean="0"/>
              <a:t>4</a:t>
            </a:fld>
            <a:endParaRPr lang="en-US"/>
          </a:p>
        </p:txBody>
      </p:sp>
    </p:spTree>
    <p:extLst>
      <p:ext uri="{BB962C8B-B14F-4D97-AF65-F5344CB8AC3E}">
        <p14:creationId xmlns:p14="http://schemas.microsoft.com/office/powerpoint/2010/main" val="60610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cs-CZ"/>
              <a:t>Kliknutím lze upravit styl.</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6620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20011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51964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4603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cs-CZ"/>
              <a:t>Kliknutím lze upravit styl.</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1636E05-AA17-4684-B2CC-D00447A0481D}"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22770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1636E05-AA17-4684-B2CC-D00447A0481D}"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9276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cs-CZ"/>
              <a:t>Kliknutím lze upravit styl.</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a:t>Po kliknutí můžete upravovat styly textu v předloze.</a:t>
            </a:r>
          </a:p>
        </p:txBody>
      </p:sp>
      <p:sp>
        <p:nvSpPr>
          <p:cNvPr id="4" name="Content Placeholder 3"/>
          <p:cNvSpPr>
            <a:spLocks noGrp="1"/>
          </p:cNvSpPr>
          <p:nvPr>
            <p:ph sz="half" idx="2"/>
          </p:nvPr>
        </p:nvSpPr>
        <p:spPr>
          <a:xfrm>
            <a:off x="736456" y="2761381"/>
            <a:ext cx="4523137" cy="40615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a:t>Po kliknutí můžete upravovat styly textu v předloze.</a:t>
            </a:r>
          </a:p>
        </p:txBody>
      </p:sp>
      <p:sp>
        <p:nvSpPr>
          <p:cNvPr id="6" name="Content Placeholder 5"/>
          <p:cNvSpPr>
            <a:spLocks noGrp="1"/>
          </p:cNvSpPr>
          <p:nvPr>
            <p:ph sz="quarter" idx="4"/>
          </p:nvPr>
        </p:nvSpPr>
        <p:spPr>
          <a:xfrm>
            <a:off x="5412731" y="2761381"/>
            <a:ext cx="4545413" cy="40615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1636E05-AA17-4684-B2CC-D00447A0481D}" type="datetimeFigureOut">
              <a:rPr lang="cs-CZ" smtClean="0"/>
              <a:t>20.04.2021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9782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1636E05-AA17-4684-B2CC-D00447A0481D}" type="datetimeFigureOut">
              <a:rPr lang="cs-CZ" smtClean="0"/>
              <a:t>20.04.2021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303106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36E05-AA17-4684-B2CC-D00447A0481D}" type="datetimeFigureOut">
              <a:rPr lang="cs-CZ" smtClean="0"/>
              <a:t>20.04.2021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8968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a:t>Kliknutím lze upravit styl.</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1636E05-AA17-4684-B2CC-D00447A0481D}"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9915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a:t>Kliknutím lze upravit styl.</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cs-CZ"/>
              <a:t>Kliknutím na ikonu přidáte obrázek.</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1636E05-AA17-4684-B2CC-D00447A0481D}"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42001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1636E05-AA17-4684-B2CC-D00447A0481D}" type="datetimeFigureOut">
              <a:rPr lang="cs-CZ" smtClean="0"/>
              <a:t>20.04.2021</a:t>
            </a:fld>
            <a:endParaRPr lang="cs-C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10CE9BE-DAFD-400E-A4EA-84FB8CBAB28E}" type="slidenum">
              <a:rPr lang="cs-CZ" smtClean="0"/>
              <a:t>‹#›</a:t>
            </a:fld>
            <a:endParaRPr lang="cs-CZ"/>
          </a:p>
        </p:txBody>
      </p:sp>
    </p:spTree>
    <p:extLst>
      <p:ext uri="{BB962C8B-B14F-4D97-AF65-F5344CB8AC3E}">
        <p14:creationId xmlns:p14="http://schemas.microsoft.com/office/powerpoint/2010/main" val="194536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facebook.com/115346493340330/videos/331514238147178"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115346493340330/videos/331514238147178"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115346493340330/videos/331514238147178"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GkfI0oEfSLI&amp;t=37s" TargetMode="Externa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25B80B9B-3CA4-4A86-9B3C-041DF3B64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558"/>
            <a:ext cx="10693284" cy="7559675"/>
          </a:xfrm>
          <a:prstGeom prst="rect">
            <a:avLst/>
          </a:prstGeom>
        </p:spPr>
      </p:pic>
      <p:sp>
        <p:nvSpPr>
          <p:cNvPr id="2" name="Nadpis 1">
            <a:extLst>
              <a:ext uri="{FF2B5EF4-FFF2-40B4-BE49-F238E27FC236}">
                <a16:creationId xmlns:a16="http://schemas.microsoft.com/office/drawing/2014/main" id="{6A9C7208-7C59-479F-BB47-C5BB1F04C7D5}"/>
              </a:ext>
            </a:extLst>
          </p:cNvPr>
          <p:cNvSpPr>
            <a:spLocks noGrp="1"/>
          </p:cNvSpPr>
          <p:nvPr>
            <p:ph type="ctrTitle"/>
          </p:nvPr>
        </p:nvSpPr>
        <p:spPr>
          <a:xfrm>
            <a:off x="942562" y="2273096"/>
            <a:ext cx="9088041" cy="1506742"/>
          </a:xfrm>
          <a:solidFill>
            <a:schemeClr val="tx2">
              <a:lumMod val="20000"/>
              <a:lumOff val="80000"/>
            </a:schemeClr>
          </a:solidFill>
        </p:spPr>
        <p:txBody>
          <a:bodyPr>
            <a:normAutofit/>
          </a:bodyPr>
          <a:lstStyle/>
          <a:p>
            <a:r>
              <a:rPr lang="en-US" sz="7200" b="1" dirty="0">
                <a:solidFill>
                  <a:schemeClr val="accent1">
                    <a:lumMod val="75000"/>
                  </a:schemeClr>
                </a:solidFill>
              </a:rPr>
              <a:t>Time of Changes</a:t>
            </a:r>
            <a:endParaRPr lang="cs-CZ" sz="7200" b="1" dirty="0">
              <a:solidFill>
                <a:schemeClr val="accent1">
                  <a:lumMod val="75000"/>
                </a:schemeClr>
              </a:solidFill>
            </a:endParaRPr>
          </a:p>
        </p:txBody>
      </p:sp>
      <p:sp>
        <p:nvSpPr>
          <p:cNvPr id="3" name="Podnadpis 2">
            <a:extLst>
              <a:ext uri="{FF2B5EF4-FFF2-40B4-BE49-F238E27FC236}">
                <a16:creationId xmlns:a16="http://schemas.microsoft.com/office/drawing/2014/main" id="{EEC92A1B-0682-4F12-B653-CA93BABCD90C}"/>
              </a:ext>
            </a:extLst>
          </p:cNvPr>
          <p:cNvSpPr>
            <a:spLocks noGrp="1"/>
          </p:cNvSpPr>
          <p:nvPr>
            <p:ph type="subTitle" idx="1"/>
          </p:nvPr>
        </p:nvSpPr>
        <p:spPr>
          <a:xfrm>
            <a:off x="1477152" y="5430574"/>
            <a:ext cx="8018860" cy="817659"/>
          </a:xfrm>
          <a:solidFill>
            <a:srgbClr val="00B0F0"/>
          </a:solidFill>
        </p:spPr>
        <p:txBody>
          <a:bodyPr>
            <a:normAutofit/>
          </a:bodyPr>
          <a:lstStyle/>
          <a:p>
            <a:r>
              <a:rPr lang="lt-LT" sz="4400" dirty="0" err="1"/>
              <a:t>April</a:t>
            </a:r>
            <a:r>
              <a:rPr lang="cs-CZ" sz="4400" dirty="0"/>
              <a:t> </a:t>
            </a:r>
            <a:r>
              <a:rPr lang="en-US" sz="4400" dirty="0"/>
              <a:t>2</a:t>
            </a:r>
            <a:r>
              <a:rPr lang="cs-CZ" sz="4400" dirty="0"/>
              <a:t>0, 202</a:t>
            </a:r>
            <a:r>
              <a:rPr lang="en-US" sz="4400" dirty="0"/>
              <a:t>1</a:t>
            </a:r>
            <a:endParaRPr lang="cs-CZ" sz="4400"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62" y="1053726"/>
            <a:ext cx="2459675" cy="1213186"/>
          </a:xfrm>
          <a:prstGeom prst="rect">
            <a:avLst/>
          </a:prstGeom>
        </p:spPr>
      </p:pic>
      <p:sp>
        <p:nvSpPr>
          <p:cNvPr id="6" name="AutoShape 2" descr="https://email.seznam.cz/imageresize/?width=1366&amp;height=658&amp;mid=194647&amp;aid=8&amp;uid=11036290&amp;default=%2Fstatic%2Fwm%2Fimg%2Fdefault-image.svg"/>
          <p:cNvSpPr>
            <a:spLocks noChangeAspect="1" noChangeArrowheads="1"/>
          </p:cNvSpPr>
          <p:nvPr/>
        </p:nvSpPr>
        <p:spPr bwMode="auto">
          <a:xfrm>
            <a:off x="155575" y="-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Paveikslėlis 6">
            <a:extLst>
              <a:ext uri="{FF2B5EF4-FFF2-40B4-BE49-F238E27FC236}">
                <a16:creationId xmlns:a16="http://schemas.microsoft.com/office/drawing/2014/main" id="{63308CE1-E76E-4D09-B276-3120FA48F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698" y="1311442"/>
            <a:ext cx="2073092" cy="800852"/>
          </a:xfrm>
          <a:prstGeom prst="rect">
            <a:avLst/>
          </a:prstGeom>
        </p:spPr>
      </p:pic>
      <p:sp>
        <p:nvSpPr>
          <p:cNvPr id="9" name="Nadpis 1">
            <a:extLst>
              <a:ext uri="{FF2B5EF4-FFF2-40B4-BE49-F238E27FC236}">
                <a16:creationId xmlns:a16="http://schemas.microsoft.com/office/drawing/2014/main" id="{2BC107B8-DC0D-44D1-9AE1-AACEAD1A66B9}"/>
              </a:ext>
            </a:extLst>
          </p:cNvPr>
          <p:cNvSpPr txBox="1">
            <a:spLocks/>
          </p:cNvSpPr>
          <p:nvPr/>
        </p:nvSpPr>
        <p:spPr>
          <a:xfrm>
            <a:off x="942562" y="3690967"/>
            <a:ext cx="9088041" cy="1506742"/>
          </a:xfrm>
          <a:prstGeom prst="rect">
            <a:avLst/>
          </a:prstGeom>
          <a:solidFill>
            <a:schemeClr val="tx2">
              <a:lumMod val="20000"/>
              <a:lumOff val="80000"/>
            </a:schemeClr>
          </a:solidFill>
        </p:spPr>
        <p:txBody>
          <a:bodyPr vert="horz" lIns="91440" tIns="45720" rIns="91440" bIns="45720" rtlCol="0" anchor="b">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r>
              <a:rPr lang="en-US" sz="2800" b="1" dirty="0" err="1">
                <a:solidFill>
                  <a:schemeClr val="accent1">
                    <a:lumMod val="75000"/>
                  </a:schemeClr>
                </a:solidFill>
              </a:rPr>
              <a:t>Gintar</a:t>
            </a:r>
            <a:r>
              <a:rPr lang="lt-LT" sz="2800" b="1" dirty="0">
                <a:solidFill>
                  <a:schemeClr val="accent1">
                    <a:lumMod val="75000"/>
                  </a:schemeClr>
                </a:solidFill>
              </a:rPr>
              <a:t>ė </a:t>
            </a:r>
            <a:r>
              <a:rPr lang="lt-LT" sz="2800" b="1" dirty="0" err="1">
                <a:solidFill>
                  <a:schemeClr val="accent1">
                    <a:lumMod val="75000"/>
                  </a:schemeClr>
                </a:solidFill>
              </a:rPr>
              <a:t>Černikienė</a:t>
            </a:r>
            <a:r>
              <a:rPr lang="lt-LT" sz="2800" b="1" dirty="0">
                <a:solidFill>
                  <a:schemeClr val="accent1">
                    <a:lumMod val="75000"/>
                  </a:schemeClr>
                </a:solidFill>
              </a:rPr>
              <a:t> </a:t>
            </a:r>
            <a:r>
              <a:rPr lang="lt-LT" sz="2800" b="1" dirty="0" err="1">
                <a:solidFill>
                  <a:schemeClr val="accent1">
                    <a:lumMod val="75000"/>
                  </a:schemeClr>
                </a:solidFill>
              </a:rPr>
              <a:t>and</a:t>
            </a:r>
            <a:r>
              <a:rPr lang="lt-LT" sz="2800" b="1" dirty="0">
                <a:solidFill>
                  <a:schemeClr val="accent1">
                    <a:lumMod val="75000"/>
                  </a:schemeClr>
                </a:solidFill>
              </a:rPr>
              <a:t> </a:t>
            </a:r>
          </a:p>
          <a:p>
            <a:pPr algn="l"/>
            <a:r>
              <a:rPr lang="lt-LT" sz="2800" b="1" dirty="0">
                <a:solidFill>
                  <a:schemeClr val="accent1">
                    <a:lumMod val="75000"/>
                  </a:schemeClr>
                </a:solidFill>
              </a:rPr>
              <a:t>Ieva </a:t>
            </a:r>
            <a:r>
              <a:rPr lang="lt-LT" sz="2800" b="1" dirty="0" err="1">
                <a:solidFill>
                  <a:schemeClr val="accent1">
                    <a:lumMod val="75000"/>
                  </a:schemeClr>
                </a:solidFill>
              </a:rPr>
              <a:t>Šimaliūtė-Gaidukevičienė</a:t>
            </a:r>
            <a:endParaRPr lang="cs-CZ" sz="2800" b="1" dirty="0">
              <a:solidFill>
                <a:schemeClr val="accent1">
                  <a:lumMod val="75000"/>
                </a:schemeClr>
              </a:solidFill>
            </a:endParaRPr>
          </a:p>
        </p:txBody>
      </p:sp>
    </p:spTree>
    <p:extLst>
      <p:ext uri="{BB962C8B-B14F-4D97-AF65-F5344CB8AC3E}">
        <p14:creationId xmlns:p14="http://schemas.microsoft.com/office/powerpoint/2010/main" val="19361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3"/>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2" name="Nadpis 1">
            <a:extLst>
              <a:ext uri="{FF2B5EF4-FFF2-40B4-BE49-F238E27FC236}">
                <a16:creationId xmlns:a16="http://schemas.microsoft.com/office/drawing/2014/main" id="{51CAB58B-ED4C-45BB-860A-60E75495CA11}"/>
              </a:ext>
            </a:extLst>
          </p:cNvPr>
          <p:cNvSpPr>
            <a:spLocks noGrp="1"/>
          </p:cNvSpPr>
          <p:nvPr>
            <p:ph type="title"/>
          </p:nvPr>
        </p:nvSpPr>
        <p:spPr>
          <a:xfrm>
            <a:off x="1295446" y="925748"/>
            <a:ext cx="8399261" cy="5414481"/>
          </a:xfrm>
        </p:spPr>
        <p:txBody>
          <a:bodyPr anchor="t">
            <a:noAutofit/>
          </a:bodyPr>
          <a:lstStyle/>
          <a:p>
            <a:r>
              <a:rPr lang="en-US" sz="2400" dirty="0"/>
              <a:t>- 2010</a:t>
            </a:r>
            <a:br>
              <a:rPr lang="en-US" sz="2400" dirty="0"/>
            </a:br>
            <a:r>
              <a:rPr lang="en-US" sz="2400" dirty="0"/>
              <a:t>- Adult and youth training center</a:t>
            </a:r>
            <a:br>
              <a:rPr lang="en-US" sz="2400" dirty="0"/>
            </a:br>
            <a:r>
              <a:rPr lang="en-US" sz="2400" dirty="0"/>
              <a:t>- Social and </a:t>
            </a:r>
            <a:r>
              <a:rPr lang="en-US" sz="2400" dirty="0" err="1"/>
              <a:t>labour</a:t>
            </a:r>
            <a:r>
              <a:rPr lang="en-US" sz="2400" dirty="0"/>
              <a:t> </a:t>
            </a:r>
            <a:r>
              <a:rPr lang="en-US" sz="2400" dirty="0" err="1"/>
              <a:t>intergration</a:t>
            </a:r>
            <a:r>
              <a:rPr lang="en-US" sz="2400" dirty="0"/>
              <a:t> of </a:t>
            </a:r>
            <a:br>
              <a:rPr lang="en-US" sz="2400" dirty="0"/>
            </a:br>
            <a:r>
              <a:rPr lang="en-US" sz="2400" dirty="0"/>
              <a:t>vulnerable people</a:t>
            </a:r>
            <a:br>
              <a:rPr lang="en-US" sz="2400" dirty="0"/>
            </a:br>
            <a:r>
              <a:rPr lang="en-US" sz="2400" dirty="0"/>
              <a:t>- Erasmus+, NORDPLUS projects</a:t>
            </a:r>
            <a:br>
              <a:rPr lang="en-US" sz="2400" dirty="0"/>
            </a:br>
            <a:r>
              <a:rPr lang="en-US" sz="2400" dirty="0"/>
              <a:t>- KA1 courses for adult trainers, </a:t>
            </a:r>
            <a:br>
              <a:rPr lang="en-US" sz="2400" dirty="0"/>
            </a:br>
            <a:r>
              <a:rPr lang="en-US" sz="2400" dirty="0"/>
              <a:t>social workers, etc.</a:t>
            </a:r>
            <a:br>
              <a:rPr lang="en-US" sz="2400" dirty="0"/>
            </a:br>
            <a:endParaRPr lang="cs-CZ" sz="2400" dirty="0"/>
          </a:p>
        </p:txBody>
      </p:sp>
      <p:sp>
        <p:nvSpPr>
          <p:cNvPr id="8" name="TextBox 7">
            <a:extLst>
              <a:ext uri="{FF2B5EF4-FFF2-40B4-BE49-F238E27FC236}">
                <a16:creationId xmlns:a16="http://schemas.microsoft.com/office/drawing/2014/main" id="{5D3D07AC-CE09-4716-A343-1F67F75541E6}"/>
              </a:ext>
            </a:extLst>
          </p:cNvPr>
          <p:cNvSpPr txBox="1"/>
          <p:nvPr/>
        </p:nvSpPr>
        <p:spPr>
          <a:xfrm>
            <a:off x="332989" y="1295619"/>
            <a:ext cx="800219" cy="5044611"/>
          </a:xfrm>
          <a:prstGeom prst="rect">
            <a:avLst/>
          </a:prstGeom>
          <a:noFill/>
        </p:spPr>
        <p:txBody>
          <a:bodyPr vert="vert270" wrap="square" rtlCol="0">
            <a:spAutoFit/>
          </a:bodyPr>
          <a:lstStyle/>
          <a:p>
            <a:r>
              <a:rPr lang="en-US" sz="4000" dirty="0"/>
              <a:t>ZISPB (LITHUANIA)</a:t>
            </a:r>
          </a:p>
        </p:txBody>
      </p:sp>
      <p:pic>
        <p:nvPicPr>
          <p:cNvPr id="10" name="Paveikslėlis 9">
            <a:extLst>
              <a:ext uri="{FF2B5EF4-FFF2-40B4-BE49-F238E27FC236}">
                <a16:creationId xmlns:a16="http://schemas.microsoft.com/office/drawing/2014/main" id="{279762DA-C641-4BE3-82EC-2378E6170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750" y="6657654"/>
            <a:ext cx="1573915" cy="608016"/>
          </a:xfrm>
          <a:prstGeom prst="rect">
            <a:avLst/>
          </a:prstGeom>
        </p:spPr>
      </p:pic>
      <p:sp>
        <p:nvSpPr>
          <p:cNvPr id="6" name="TextBox 5">
            <a:extLst>
              <a:ext uri="{FF2B5EF4-FFF2-40B4-BE49-F238E27FC236}">
                <a16:creationId xmlns:a16="http://schemas.microsoft.com/office/drawing/2014/main" id="{19FEDC7E-1973-475D-A91B-85A6B052346C}"/>
              </a:ext>
            </a:extLst>
          </p:cNvPr>
          <p:cNvSpPr txBox="1"/>
          <p:nvPr/>
        </p:nvSpPr>
        <p:spPr>
          <a:xfrm>
            <a:off x="8997767" y="6299940"/>
            <a:ext cx="2805518" cy="369332"/>
          </a:xfrm>
          <a:prstGeom prst="rect">
            <a:avLst/>
          </a:prstGeom>
          <a:noFill/>
        </p:spPr>
        <p:txBody>
          <a:bodyPr wrap="square" rtlCol="0">
            <a:spAutoFit/>
          </a:bodyPr>
          <a:lstStyle/>
          <a:p>
            <a:r>
              <a:rPr lang="en-US" dirty="0"/>
              <a:t>www.zispb.lt</a:t>
            </a:r>
          </a:p>
        </p:txBody>
      </p:sp>
      <p:pic>
        <p:nvPicPr>
          <p:cNvPr id="1026" name="Picture 2" descr="May be an image of outdoors and text">
            <a:extLst>
              <a:ext uri="{FF2B5EF4-FFF2-40B4-BE49-F238E27FC236}">
                <a16:creationId xmlns:a16="http://schemas.microsoft.com/office/drawing/2014/main" id="{56F5DB2A-A1FD-4717-A285-C1951209D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1969" y="925748"/>
            <a:ext cx="3099265" cy="4383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3 people, people standing and text that says 'DAY /////////// COACHING IN THE WORK AS AN ADULT TEACHER TRAINER 01 How to focus on solutions rather than problems? 02 5 principles of coaching 03 &quot;G.R.O.W&quot; model 04 Rancf changes and how to overcome 05 &quot;Life balance&quot; model MOTIVATION STRENGTHENING 01 Motivation theories and their application in practice 02 Discussion about motivational factors 03 Active listening, questioning techniques, feedback 04 Understanding internal and external motivation ŽISJ'">
            <a:extLst>
              <a:ext uri="{FF2B5EF4-FFF2-40B4-BE49-F238E27FC236}">
                <a16:creationId xmlns:a16="http://schemas.microsoft.com/office/drawing/2014/main" id="{789D32D6-2A7A-4C93-B936-8951B0C25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208" y="3308684"/>
            <a:ext cx="2376124" cy="3360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3 people and text that says 'DAY /////////// CONFLICT MANAGEMENT 01 Preparation techniques for forum theatre 02 The theatre the oppressed 03 Solving difficult situations DEALING WITH DIFFICULT SITUATIONS IN THE CLASSROOM METHODS 01 01 INVISIBLE THEATRE Emotional Management techniques 02 NEWSPAPER THEATRE 03 MAGE THEATRE 04 FORUM THEATRE 05 PSYCHOLOGICAL AIKIDO 06 TRANSACTIONAL ANALYSIS ŽISJB'">
            <a:extLst>
              <a:ext uri="{FF2B5EF4-FFF2-40B4-BE49-F238E27FC236}">
                <a16:creationId xmlns:a16="http://schemas.microsoft.com/office/drawing/2014/main" id="{94A37786-09CC-4345-B640-268D715438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0557" y="3308684"/>
            <a:ext cx="2294885" cy="324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3"/>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2" name="Nadpis 1">
            <a:extLst>
              <a:ext uri="{FF2B5EF4-FFF2-40B4-BE49-F238E27FC236}">
                <a16:creationId xmlns:a16="http://schemas.microsoft.com/office/drawing/2014/main" id="{51CAB58B-ED4C-45BB-860A-60E75495CA11}"/>
              </a:ext>
            </a:extLst>
          </p:cNvPr>
          <p:cNvSpPr>
            <a:spLocks noGrp="1"/>
          </p:cNvSpPr>
          <p:nvPr>
            <p:ph type="title"/>
          </p:nvPr>
        </p:nvSpPr>
        <p:spPr>
          <a:xfrm>
            <a:off x="1972638" y="1295619"/>
            <a:ext cx="7803360" cy="1461188"/>
          </a:xfrm>
        </p:spPr>
        <p:txBody>
          <a:bodyPr>
            <a:noAutofit/>
          </a:bodyPr>
          <a:lstStyle/>
          <a:p>
            <a:r>
              <a:rPr lang="lt-LT" sz="2400" dirty="0" err="1"/>
              <a:t>Meet</a:t>
            </a:r>
            <a:r>
              <a:rPr lang="lt-LT" sz="2400" dirty="0"/>
              <a:t> Fausta </a:t>
            </a:r>
            <a:r>
              <a:rPr lang="lt-LT" sz="2400" dirty="0" err="1"/>
              <a:t>from</a:t>
            </a:r>
            <a:r>
              <a:rPr lang="lt-LT" sz="2400" dirty="0"/>
              <a:t> Lithuania </a:t>
            </a:r>
            <a:r>
              <a:rPr lang="lt-LT" sz="2400" dirty="0" err="1"/>
              <a:t>who</a:t>
            </a:r>
            <a:r>
              <a:rPr lang="lt-LT" sz="2400" dirty="0"/>
              <a:t> </a:t>
            </a:r>
            <a:r>
              <a:rPr lang="lt-LT" sz="2400" dirty="0" err="1"/>
              <a:t>with</a:t>
            </a:r>
            <a:r>
              <a:rPr lang="lt-LT" sz="2400" dirty="0"/>
              <a:t> </a:t>
            </a:r>
            <a:r>
              <a:rPr lang="lt-LT" sz="2400" dirty="0" err="1"/>
              <a:t>the</a:t>
            </a:r>
            <a:r>
              <a:rPr lang="lt-LT" sz="2400" dirty="0"/>
              <a:t> </a:t>
            </a:r>
            <a:r>
              <a:rPr lang="lt-LT" sz="2400" dirty="0" err="1"/>
              <a:t>help</a:t>
            </a:r>
            <a:r>
              <a:rPr lang="lt-LT" sz="2400" dirty="0"/>
              <a:t> </a:t>
            </a:r>
            <a:r>
              <a:rPr lang="lt-LT" sz="2400" dirty="0" err="1"/>
              <a:t>of</a:t>
            </a:r>
            <a:r>
              <a:rPr lang="lt-LT" sz="2400" dirty="0"/>
              <a:t> BABBAT </a:t>
            </a:r>
            <a:r>
              <a:rPr lang="lt-LT" sz="2400" dirty="0" err="1"/>
              <a:t>project</a:t>
            </a:r>
            <a:r>
              <a:rPr lang="lt-LT" sz="2400" dirty="0"/>
              <a:t> </a:t>
            </a:r>
            <a:r>
              <a:rPr lang="lt-LT" sz="2400" dirty="0" err="1"/>
              <a:t>partner</a:t>
            </a:r>
            <a:r>
              <a:rPr lang="lt-LT" sz="2400" dirty="0"/>
              <a:t> VšĮ Žmogiškųjų išteklių stebėsenos ir plėtros biuras </a:t>
            </a:r>
            <a:r>
              <a:rPr lang="lt-LT" sz="2400" dirty="0" err="1"/>
              <a:t>is</a:t>
            </a:r>
            <a:r>
              <a:rPr lang="lt-LT" sz="2400" dirty="0"/>
              <a:t> </a:t>
            </a:r>
            <a:r>
              <a:rPr lang="lt-LT" sz="2400" dirty="0" err="1"/>
              <a:t>buidling</a:t>
            </a:r>
            <a:r>
              <a:rPr lang="lt-LT" sz="2400" dirty="0"/>
              <a:t> </a:t>
            </a:r>
            <a:r>
              <a:rPr lang="lt-LT" sz="2400" dirty="0" err="1"/>
              <a:t>up</a:t>
            </a:r>
            <a:r>
              <a:rPr lang="lt-LT" sz="2400" dirty="0"/>
              <a:t> </a:t>
            </a:r>
            <a:r>
              <a:rPr lang="lt-LT" sz="2400" dirty="0" err="1"/>
              <a:t>her</a:t>
            </a:r>
            <a:r>
              <a:rPr lang="lt-LT" sz="2400" dirty="0"/>
              <a:t> </a:t>
            </a:r>
            <a:r>
              <a:rPr lang="lt-LT" sz="2400" dirty="0" err="1"/>
              <a:t>confidence</a:t>
            </a:r>
            <a:r>
              <a:rPr lang="lt-LT" sz="2400" dirty="0"/>
              <a:t>, </a:t>
            </a:r>
            <a:r>
              <a:rPr lang="lt-LT" sz="2400" dirty="0" err="1"/>
              <a:t>trying</a:t>
            </a:r>
            <a:r>
              <a:rPr lang="lt-LT" sz="2400" dirty="0"/>
              <a:t> to </a:t>
            </a:r>
            <a:r>
              <a:rPr lang="lt-LT" sz="2400" dirty="0" err="1"/>
              <a:t>get</a:t>
            </a:r>
            <a:r>
              <a:rPr lang="lt-LT" sz="2400" dirty="0"/>
              <a:t> </a:t>
            </a:r>
            <a:r>
              <a:rPr lang="lt-LT" sz="2400" dirty="0" err="1"/>
              <a:t>skills</a:t>
            </a:r>
            <a:r>
              <a:rPr lang="lt-LT" sz="2400" dirty="0"/>
              <a:t> </a:t>
            </a:r>
            <a:r>
              <a:rPr lang="lt-LT" sz="2400" dirty="0" err="1"/>
              <a:t>necessary</a:t>
            </a:r>
            <a:r>
              <a:rPr lang="lt-LT" sz="2400" dirty="0"/>
              <a:t> </a:t>
            </a:r>
            <a:r>
              <a:rPr lang="lt-LT" sz="2400" dirty="0" err="1"/>
              <a:t>for</a:t>
            </a:r>
            <a:r>
              <a:rPr lang="lt-LT" sz="2400" dirty="0"/>
              <a:t> </a:t>
            </a:r>
            <a:r>
              <a:rPr lang="lt-LT" sz="2400" dirty="0" err="1"/>
              <a:t>the</a:t>
            </a:r>
            <a:r>
              <a:rPr lang="lt-LT" sz="2400" dirty="0"/>
              <a:t> </a:t>
            </a:r>
            <a:r>
              <a:rPr lang="lt-LT" sz="2400" dirty="0" err="1"/>
              <a:t>labour</a:t>
            </a:r>
            <a:r>
              <a:rPr lang="lt-LT" sz="2400" dirty="0"/>
              <a:t> </a:t>
            </a:r>
            <a:r>
              <a:rPr lang="lt-LT" sz="2400" dirty="0" err="1"/>
              <a:t>market</a:t>
            </a:r>
            <a:r>
              <a:rPr lang="lt-LT" sz="2400" dirty="0"/>
              <a:t> </a:t>
            </a:r>
            <a:r>
              <a:rPr lang="lt-LT" sz="2400" dirty="0" err="1"/>
              <a:t>and</a:t>
            </a:r>
            <a:r>
              <a:rPr lang="lt-LT" sz="2400" dirty="0"/>
              <a:t> </a:t>
            </a:r>
            <a:r>
              <a:rPr lang="lt-LT" sz="2400" dirty="0" err="1"/>
              <a:t>creating</a:t>
            </a:r>
            <a:r>
              <a:rPr lang="lt-LT" sz="2400" dirty="0"/>
              <a:t> </a:t>
            </a:r>
            <a:r>
              <a:rPr lang="lt-LT" sz="2400" dirty="0" err="1"/>
              <a:t>better</a:t>
            </a:r>
            <a:r>
              <a:rPr lang="lt-LT" sz="2400" dirty="0"/>
              <a:t> </a:t>
            </a:r>
            <a:r>
              <a:rPr lang="lt-LT" sz="2400" dirty="0" err="1"/>
              <a:t>future</a:t>
            </a:r>
            <a:r>
              <a:rPr lang="lt-LT" sz="2400" dirty="0"/>
              <a:t> </a:t>
            </a:r>
            <a:r>
              <a:rPr lang="lt-LT" sz="2400" dirty="0" err="1"/>
              <a:t>for</a:t>
            </a:r>
            <a:r>
              <a:rPr lang="lt-LT" sz="2400" dirty="0"/>
              <a:t> </a:t>
            </a:r>
            <a:r>
              <a:rPr lang="lt-LT" sz="2400" dirty="0" err="1"/>
              <a:t>her</a:t>
            </a:r>
            <a:r>
              <a:rPr lang="lt-LT" sz="2400" dirty="0"/>
              <a:t> </a:t>
            </a:r>
            <a:r>
              <a:rPr lang="lt-LT" sz="2400" dirty="0" err="1"/>
              <a:t>daughter</a:t>
            </a:r>
            <a:r>
              <a:rPr lang="lt-LT" sz="2400" dirty="0"/>
              <a:t> </a:t>
            </a:r>
            <a:r>
              <a:rPr lang="lt-LT" sz="2400" dirty="0" err="1"/>
              <a:t>and</a:t>
            </a:r>
            <a:r>
              <a:rPr lang="lt-LT" sz="2400" dirty="0"/>
              <a:t> </a:t>
            </a:r>
            <a:r>
              <a:rPr lang="lt-LT" sz="2400" dirty="0" err="1"/>
              <a:t>herself</a:t>
            </a:r>
            <a:r>
              <a:rPr lang="lt-LT" sz="2400" dirty="0"/>
              <a:t>.</a:t>
            </a:r>
            <a:endParaRPr lang="cs-CZ" sz="2400" dirty="0"/>
          </a:p>
        </p:txBody>
      </p:sp>
      <p:pic>
        <p:nvPicPr>
          <p:cNvPr id="4" name="Paveikslėlis 3">
            <a:hlinkClick r:id="rId3"/>
            <a:extLst>
              <a:ext uri="{FF2B5EF4-FFF2-40B4-BE49-F238E27FC236}">
                <a16:creationId xmlns:a16="http://schemas.microsoft.com/office/drawing/2014/main" id="{250755EE-0759-4A39-89F1-0638CD245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9568" y="3052166"/>
            <a:ext cx="2626051" cy="3501401"/>
          </a:xfrm>
          <a:prstGeom prst="rect">
            <a:avLst/>
          </a:prstGeom>
        </p:spPr>
      </p:pic>
      <p:pic>
        <p:nvPicPr>
          <p:cNvPr id="7" name="Paveikslėlis 6">
            <a:extLst>
              <a:ext uri="{FF2B5EF4-FFF2-40B4-BE49-F238E27FC236}">
                <a16:creationId xmlns:a16="http://schemas.microsoft.com/office/drawing/2014/main" id="{500B280C-4130-4BA9-84D0-AB5ABEAA4D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194" y="3052167"/>
            <a:ext cx="2628212" cy="3501401"/>
          </a:xfrm>
          <a:prstGeom prst="rect">
            <a:avLst/>
          </a:prstGeom>
        </p:spPr>
      </p:pic>
      <p:sp>
        <p:nvSpPr>
          <p:cNvPr id="8" name="TextBox 7">
            <a:extLst>
              <a:ext uri="{FF2B5EF4-FFF2-40B4-BE49-F238E27FC236}">
                <a16:creationId xmlns:a16="http://schemas.microsoft.com/office/drawing/2014/main" id="{5D3D07AC-CE09-4716-A343-1F67F75541E6}"/>
              </a:ext>
            </a:extLst>
          </p:cNvPr>
          <p:cNvSpPr txBox="1"/>
          <p:nvPr/>
        </p:nvSpPr>
        <p:spPr>
          <a:xfrm>
            <a:off x="332989" y="1295619"/>
            <a:ext cx="1415772" cy="5044611"/>
          </a:xfrm>
          <a:prstGeom prst="rect">
            <a:avLst/>
          </a:prstGeom>
          <a:noFill/>
        </p:spPr>
        <p:txBody>
          <a:bodyPr vert="vert270" wrap="square" rtlCol="0">
            <a:spAutoFit/>
          </a:bodyPr>
          <a:lstStyle/>
          <a:p>
            <a:r>
              <a:rPr lang="en-US" sz="4000" dirty="0"/>
              <a:t>Good Practice Example</a:t>
            </a:r>
          </a:p>
          <a:p>
            <a:r>
              <a:rPr lang="en-US" sz="4000" dirty="0"/>
              <a:t>Lithuania</a:t>
            </a:r>
          </a:p>
        </p:txBody>
      </p:sp>
      <p:pic>
        <p:nvPicPr>
          <p:cNvPr id="10" name="Paveikslėlis 9">
            <a:extLst>
              <a:ext uri="{FF2B5EF4-FFF2-40B4-BE49-F238E27FC236}">
                <a16:creationId xmlns:a16="http://schemas.microsoft.com/office/drawing/2014/main" id="{279762DA-C641-4BE3-82EC-2378E61700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7750" y="6657654"/>
            <a:ext cx="1573915" cy="608016"/>
          </a:xfrm>
          <a:prstGeom prst="rect">
            <a:avLst/>
          </a:prstGeom>
        </p:spPr>
      </p:pic>
      <p:sp>
        <p:nvSpPr>
          <p:cNvPr id="3" name="TextBox 2">
            <a:extLst>
              <a:ext uri="{FF2B5EF4-FFF2-40B4-BE49-F238E27FC236}">
                <a16:creationId xmlns:a16="http://schemas.microsoft.com/office/drawing/2014/main" id="{3FEC3F4F-8BFB-4BE8-8739-01CD2D28E34F}"/>
              </a:ext>
            </a:extLst>
          </p:cNvPr>
          <p:cNvSpPr txBox="1"/>
          <p:nvPr/>
        </p:nvSpPr>
        <p:spPr>
          <a:xfrm>
            <a:off x="8632660" y="4969042"/>
            <a:ext cx="1876561" cy="1477328"/>
          </a:xfrm>
          <a:prstGeom prst="rect">
            <a:avLst/>
          </a:prstGeom>
          <a:noFill/>
        </p:spPr>
        <p:txBody>
          <a:bodyPr wrap="square" rtlCol="0">
            <a:spAutoFit/>
          </a:bodyPr>
          <a:lstStyle/>
          <a:p>
            <a:r>
              <a:rPr lang="en-US" dirty="0">
                <a:hlinkClick r:id="rId3"/>
              </a:rPr>
              <a:t>https://www.facebook.com/115346493340330/videos/331514238147178</a:t>
            </a:r>
            <a:endParaRPr lang="en-US" dirty="0"/>
          </a:p>
        </p:txBody>
      </p:sp>
    </p:spTree>
    <p:extLst>
      <p:ext uri="{BB962C8B-B14F-4D97-AF65-F5344CB8AC3E}">
        <p14:creationId xmlns:p14="http://schemas.microsoft.com/office/powerpoint/2010/main" val="128864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3"/>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8" name="TextBox 7">
            <a:extLst>
              <a:ext uri="{FF2B5EF4-FFF2-40B4-BE49-F238E27FC236}">
                <a16:creationId xmlns:a16="http://schemas.microsoft.com/office/drawing/2014/main" id="{5D3D07AC-CE09-4716-A343-1F67F75541E6}"/>
              </a:ext>
            </a:extLst>
          </p:cNvPr>
          <p:cNvSpPr txBox="1"/>
          <p:nvPr/>
        </p:nvSpPr>
        <p:spPr>
          <a:xfrm>
            <a:off x="0" y="1271144"/>
            <a:ext cx="1415772" cy="5044611"/>
          </a:xfrm>
          <a:prstGeom prst="rect">
            <a:avLst/>
          </a:prstGeom>
          <a:noFill/>
        </p:spPr>
        <p:txBody>
          <a:bodyPr vert="vert270" wrap="square" rtlCol="0">
            <a:spAutoFit/>
          </a:bodyPr>
          <a:lstStyle/>
          <a:p>
            <a:r>
              <a:rPr lang="en-US" sz="4000" dirty="0"/>
              <a:t>Good Practice Examples</a:t>
            </a:r>
          </a:p>
          <a:p>
            <a:r>
              <a:rPr lang="en-US" sz="4000" dirty="0"/>
              <a:t>Lithuania</a:t>
            </a:r>
          </a:p>
        </p:txBody>
      </p:sp>
      <p:pic>
        <p:nvPicPr>
          <p:cNvPr id="10" name="Paveikslėlis 9">
            <a:extLst>
              <a:ext uri="{FF2B5EF4-FFF2-40B4-BE49-F238E27FC236}">
                <a16:creationId xmlns:a16="http://schemas.microsoft.com/office/drawing/2014/main" id="{279762DA-C641-4BE3-82EC-2378E6170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750" y="6657654"/>
            <a:ext cx="1573915" cy="608016"/>
          </a:xfrm>
          <a:prstGeom prst="rect">
            <a:avLst/>
          </a:prstGeom>
        </p:spPr>
      </p:pic>
      <p:pic>
        <p:nvPicPr>
          <p:cNvPr id="9" name="Paveikslėlis 8">
            <a:hlinkClick r:id="rId6"/>
            <a:extLst>
              <a:ext uri="{FF2B5EF4-FFF2-40B4-BE49-F238E27FC236}">
                <a16:creationId xmlns:a16="http://schemas.microsoft.com/office/drawing/2014/main" id="{33D00C90-9F2E-4908-BC3C-0DDEAF333AD0}"/>
              </a:ext>
            </a:extLst>
          </p:cNvPr>
          <p:cNvPicPr>
            <a:picLocks noChangeAspect="1"/>
          </p:cNvPicPr>
          <p:nvPr/>
        </p:nvPicPr>
        <p:blipFill rotWithShape="1">
          <a:blip r:embed="rId7"/>
          <a:srcRect l="3281" t="5668" r="3741"/>
          <a:stretch/>
        </p:blipFill>
        <p:spPr>
          <a:xfrm>
            <a:off x="1415772" y="1425862"/>
            <a:ext cx="8971296" cy="4735173"/>
          </a:xfrm>
          <a:prstGeom prst="rect">
            <a:avLst/>
          </a:prstGeom>
        </p:spPr>
      </p:pic>
    </p:spTree>
    <p:extLst>
      <p:ext uri="{BB962C8B-B14F-4D97-AF65-F5344CB8AC3E}">
        <p14:creationId xmlns:p14="http://schemas.microsoft.com/office/powerpoint/2010/main" val="3803938718"/>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150</Words>
  <Application>Microsoft Office PowerPoint</Application>
  <PresentationFormat>Pasirinktinai</PresentationFormat>
  <Paragraphs>18</Paragraphs>
  <Slides>4</Slides>
  <Notes>4</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4</vt:i4>
      </vt:variant>
    </vt:vector>
  </HeadingPairs>
  <TitlesOfParts>
    <vt:vector size="8" baseType="lpstr">
      <vt:lpstr>Arial</vt:lpstr>
      <vt:lpstr>Calibri</vt:lpstr>
      <vt:lpstr>Calibri Light</vt:lpstr>
      <vt:lpstr>Motiv Office</vt:lpstr>
      <vt:lpstr>Time of Changes</vt:lpstr>
      <vt:lpstr>- 2010 - Adult and youth training center - Social and labour intergration of  vulnerable people - Erasmus+, NORDPLUS projects - KA1 courses for adult trainers,  social workers, etc. </vt:lpstr>
      <vt:lpstr>Meet Fausta from Lithuania who with the help of BABBAT project partner VšĮ Žmogiškųjų išteklių stebėsenos ir plėtros biuras is buidling up her confidence, trying to get skills necessary for the labour market and creating better future for her daughter and herself.</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Leona Kubišová</dc:creator>
  <cp:lastModifiedBy>admin</cp:lastModifiedBy>
  <cp:revision>21</cp:revision>
  <cp:lastPrinted>2021-04-20T07:03:06Z</cp:lastPrinted>
  <dcterms:created xsi:type="dcterms:W3CDTF">2020-10-26T18:43:37Z</dcterms:created>
  <dcterms:modified xsi:type="dcterms:W3CDTF">2021-04-20T07:21:28Z</dcterms:modified>
</cp:coreProperties>
</file>