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8" r:id="rId4"/>
    <p:sldId id="259" r:id="rId5"/>
    <p:sldId id="264" r:id="rId6"/>
    <p:sldId id="260" r:id="rId7"/>
    <p:sldId id="261" r:id="rId8"/>
    <p:sldId id="267" r:id="rId9"/>
    <p:sldId id="269" r:id="rId10"/>
    <p:sldId id="270" r:id="rId11"/>
    <p:sldId id="271" r:id="rId12"/>
    <p:sldId id="272" r:id="rId13"/>
    <p:sldId id="274" r:id="rId14"/>
    <p:sldId id="27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02B17-D3DB-465C-A151-E1BA52FBDDB7}" v="3" dt="2021-04-17T19:11:55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Hercik" userId="ab07248c-8c17-42ca-ad30-94938fd94fc5" providerId="ADAL" clId="{09802B17-D3DB-465C-A151-E1BA52FBDDB7}"/>
    <pc:docChg chg="undo custSel addSld delSld modSld sldOrd">
      <pc:chgData name="Petr Hercik" userId="ab07248c-8c17-42ca-ad30-94938fd94fc5" providerId="ADAL" clId="{09802B17-D3DB-465C-A151-E1BA52FBDDB7}" dt="2021-04-17T19:13:39.429" v="12" actId="22"/>
      <pc:docMkLst>
        <pc:docMk/>
      </pc:docMkLst>
      <pc:sldChg chg="add del">
        <pc:chgData name="Petr Hercik" userId="ab07248c-8c17-42ca-ad30-94938fd94fc5" providerId="ADAL" clId="{09802B17-D3DB-465C-A151-E1BA52FBDDB7}" dt="2021-04-17T18:50:53.485" v="5" actId="47"/>
        <pc:sldMkLst>
          <pc:docMk/>
          <pc:sldMk cId="3900691844" sldId="257"/>
        </pc:sldMkLst>
      </pc:sldChg>
      <pc:sldChg chg="modSp modAnim">
        <pc:chgData name="Petr Hercik" userId="ab07248c-8c17-42ca-ad30-94938fd94fc5" providerId="ADAL" clId="{09802B17-D3DB-465C-A151-E1BA52FBDDB7}" dt="2021-04-17T18:47:23.588" v="0" actId="20577"/>
        <pc:sldMkLst>
          <pc:docMk/>
          <pc:sldMk cId="256848349" sldId="258"/>
        </pc:sldMkLst>
        <pc:spChg chg="mod">
          <ac:chgData name="Petr Hercik" userId="ab07248c-8c17-42ca-ad30-94938fd94fc5" providerId="ADAL" clId="{09802B17-D3DB-465C-A151-E1BA52FBDDB7}" dt="2021-04-17T18:47:23.588" v="0" actId="20577"/>
          <ac:spMkLst>
            <pc:docMk/>
            <pc:sldMk cId="256848349" sldId="258"/>
            <ac:spMk id="3" creationId="{CBC5467B-5117-454C-B4D1-7E914C12B339}"/>
          </ac:spMkLst>
        </pc:spChg>
      </pc:sldChg>
      <pc:sldChg chg="del">
        <pc:chgData name="Petr Hercik" userId="ab07248c-8c17-42ca-ad30-94938fd94fc5" providerId="ADAL" clId="{09802B17-D3DB-465C-A151-E1BA52FBDDB7}" dt="2021-04-17T18:50:53.485" v="5" actId="47"/>
        <pc:sldMkLst>
          <pc:docMk/>
          <pc:sldMk cId="3273641008" sldId="262"/>
        </pc:sldMkLst>
      </pc:sldChg>
      <pc:sldChg chg="add del">
        <pc:chgData name="Petr Hercik" userId="ab07248c-8c17-42ca-ad30-94938fd94fc5" providerId="ADAL" clId="{09802B17-D3DB-465C-A151-E1BA52FBDDB7}" dt="2021-04-17T18:50:53.485" v="5" actId="47"/>
        <pc:sldMkLst>
          <pc:docMk/>
          <pc:sldMk cId="3665953379" sldId="263"/>
        </pc:sldMkLst>
      </pc:sldChg>
      <pc:sldChg chg="del">
        <pc:chgData name="Petr Hercik" userId="ab07248c-8c17-42ca-ad30-94938fd94fc5" providerId="ADAL" clId="{09802B17-D3DB-465C-A151-E1BA52FBDDB7}" dt="2021-04-17T18:50:53.485" v="5" actId="47"/>
        <pc:sldMkLst>
          <pc:docMk/>
          <pc:sldMk cId="4250990928" sldId="265"/>
        </pc:sldMkLst>
      </pc:sldChg>
      <pc:sldChg chg="del">
        <pc:chgData name="Petr Hercik" userId="ab07248c-8c17-42ca-ad30-94938fd94fc5" providerId="ADAL" clId="{09802B17-D3DB-465C-A151-E1BA52FBDDB7}" dt="2021-04-17T18:50:53.485" v="5" actId="47"/>
        <pc:sldMkLst>
          <pc:docMk/>
          <pc:sldMk cId="1693571821" sldId="266"/>
        </pc:sldMkLst>
      </pc:sldChg>
      <pc:sldChg chg="del">
        <pc:chgData name="Petr Hercik" userId="ab07248c-8c17-42ca-ad30-94938fd94fc5" providerId="ADAL" clId="{09802B17-D3DB-465C-A151-E1BA52FBDDB7}" dt="2021-04-17T18:50:53.485" v="5" actId="47"/>
        <pc:sldMkLst>
          <pc:docMk/>
          <pc:sldMk cId="3875481232" sldId="268"/>
        </pc:sldMkLst>
      </pc:sldChg>
      <pc:sldChg chg="del">
        <pc:chgData name="Petr Hercik" userId="ab07248c-8c17-42ca-ad30-94938fd94fc5" providerId="ADAL" clId="{09802B17-D3DB-465C-A151-E1BA52FBDDB7}" dt="2021-04-17T18:50:53.485" v="5" actId="47"/>
        <pc:sldMkLst>
          <pc:docMk/>
          <pc:sldMk cId="1232486713" sldId="273"/>
        </pc:sldMkLst>
      </pc:sldChg>
      <pc:sldChg chg="add del setBg">
        <pc:chgData name="Petr Hercik" userId="ab07248c-8c17-42ca-ad30-94938fd94fc5" providerId="ADAL" clId="{09802B17-D3DB-465C-A151-E1BA52FBDDB7}" dt="2021-04-17T19:11:55.648" v="7"/>
        <pc:sldMkLst>
          <pc:docMk/>
          <pc:sldMk cId="667535250" sldId="276"/>
        </pc:sldMkLst>
      </pc:sldChg>
      <pc:sldChg chg="addSp modSp new mod ord">
        <pc:chgData name="Petr Hercik" userId="ab07248c-8c17-42ca-ad30-94938fd94fc5" providerId="ADAL" clId="{09802B17-D3DB-465C-A151-E1BA52FBDDB7}" dt="2021-04-17T19:13:39.429" v="12" actId="22"/>
        <pc:sldMkLst>
          <pc:docMk/>
          <pc:sldMk cId="1643854674" sldId="276"/>
        </pc:sldMkLst>
        <pc:spChg chg="mod">
          <ac:chgData name="Petr Hercik" userId="ab07248c-8c17-42ca-ad30-94938fd94fc5" providerId="ADAL" clId="{09802B17-D3DB-465C-A151-E1BA52FBDDB7}" dt="2021-04-17T19:13:27.803" v="9" actId="27636"/>
          <ac:spMkLst>
            <pc:docMk/>
            <pc:sldMk cId="1643854674" sldId="276"/>
            <ac:spMk id="2" creationId="{8C97B2AB-C31C-4DF3-BC9B-AA2491C991EA}"/>
          </ac:spMkLst>
        </pc:spChg>
        <pc:picChg chg="add">
          <ac:chgData name="Petr Hercik" userId="ab07248c-8c17-42ca-ad30-94938fd94fc5" providerId="ADAL" clId="{09802B17-D3DB-465C-A151-E1BA52FBDDB7}" dt="2021-04-17T19:13:39.429" v="12" actId="22"/>
          <ac:picMkLst>
            <pc:docMk/>
            <pc:sldMk cId="1643854674" sldId="276"/>
            <ac:picMk id="5" creationId="{0F87B581-7809-46E9-817A-6CE6F95A6BB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Vy&#769;sledky-hodnoceni&#769;-distanc&#780;ni&#769;-vy&#769;uky-z&#780;a&#769;kovske&#769;-s&#780;etr&#780;eni&#769;_V&#221;SE&#26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Vy&#769;sledky-hodnoceni&#769;-distanc&#780;ni&#769;-vy&#769;uky-z&#780;a&#769;kovske&#769;-s&#780;etr&#780;eni&#769;_V&#221;SE&#268;_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Vy&#769;sledky-hodnoceni&#769;-distanc&#780;ni&#769;-vy&#769;uky-z&#780;a&#769;kovske&#769;-s&#780;etr&#780;eni&#769;_V&#221;SE&#268;_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Vy&#769;sledky-hodnoceni&#769;-distanc&#780;ni&#769;-vy&#769;uky-z&#780;a&#769;kovske&#769;-s&#780;etr&#780;eni&#769;_V&#221;SE&#268;_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Vy&#769;sledky-hodnoceni&#769;-distanc&#780;ni&#769;-vy&#769;uky-z&#780;a&#769;kovske&#769;-s&#780;etr&#780;eni&#769;_V&#221;SE&#268;_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Vy&#769;sledky-hodnoceni&#769;-distanc&#780;ni&#769;-vy&#769;uky-z&#780;a&#769;kovske&#769;-s&#780;etr&#780;eni&#769;_V&#221;SE&#268;_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Vy&#769;sledky-hodnoceni&#769;-distanc&#780;ni&#769;-vy&#769;uky-z&#780;a&#769;kovske&#769;-s&#780;etr&#780;eni&#769;_V&#221;SE&#268;_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Vy&#769;sledky-hodnoceni&#769;-distanc&#780;ni&#769;-vy&#769;uky-z&#780;a&#769;kovske&#769;-s&#780;etr&#780;eni&#769;_V&#221;SE&#268;_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r\Desktop\Vy&#769;sledky-hodnoceni&#769;-distanc&#780;ni&#769;-vy&#769;uky-z&#780;a&#769;kovske&#769;-s&#780;etr&#780;eni&#769;_V&#221;SE&#268;_E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[Výsledky-hodnocení-distanční-výuky-žákovské-šetření_VÝSEČ_EN.xlsx]3 Přístup vyučujících!Kontingenční tabulka15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3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4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7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0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2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3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4"/>
        <c:spPr>
          <a:solidFill>
            <a:schemeClr val="accent1"/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4.9270969117744229E-2"/>
          <c:y val="9.2096562291533762E-2"/>
          <c:w val="0.25614221095566192"/>
          <c:h val="0.72669367182448852"/>
        </c:manualLayout>
      </c:layout>
      <c:pieChart>
        <c:varyColors val="1"/>
        <c:ser>
          <c:idx val="0"/>
          <c:order val="0"/>
          <c:tx>
            <c:strRef>
              <c:f>'3 Přístup vyučujících'!$B$1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0C-4A04-BACC-8D059254BCB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0C-4A04-BACC-8D059254BCB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0C-4A04-BACC-8D059254BCB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70C-4A04-BACC-8D059254BC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 Přístup vyučujících'!$A$2:$A$5</c:f>
              <c:strCache>
                <c:ptCount val="4"/>
                <c:pt idx="0">
                  <c:v>There was room for improvement in the approach, but it was not a major issue. </c:v>
                </c:pt>
                <c:pt idx="1">
                  <c:v>The approach had many shortcomings, I could barely overcome them. </c:v>
                </c:pt>
                <c:pt idx="2">
                  <c:v>The approach of the teachers did not suit me at all. </c:v>
                </c:pt>
                <c:pt idx="3">
                  <c:v>The approach of the teachers suited me. </c:v>
                </c:pt>
              </c:strCache>
            </c:strRef>
          </c:cat>
          <c:val>
            <c:numRef>
              <c:f>'3 Přístup vyučujících'!$B$2:$B$5</c:f>
              <c:numCache>
                <c:formatCode>General</c:formatCode>
                <c:ptCount val="4"/>
                <c:pt idx="0">
                  <c:v>124</c:v>
                </c:pt>
                <c:pt idx="1">
                  <c:v>9</c:v>
                </c:pt>
                <c:pt idx="2">
                  <c:v>2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0C-4A04-BACC-8D059254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845265480493876"/>
          <c:y val="0.13765923543685785"/>
          <c:w val="0.62418626256736154"/>
          <c:h val="0.77599313681794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[Výsledky-hodnocení-distanční-výuky-žákovské-šetření_VÝSEČ_EN.xlsx]31 - Komunikace!Kontingenční tabulka382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5.3388169656311317E-2"/>
          <c:y val="0.1086675447833447"/>
          <c:w val="0.25445871855986768"/>
          <c:h val="0.79035953909780177"/>
        </c:manualLayout>
      </c:layout>
      <c:pieChart>
        <c:varyColors val="1"/>
        <c:ser>
          <c:idx val="0"/>
          <c:order val="0"/>
          <c:tx>
            <c:strRef>
              <c:f>'31 - Komunikace'!$B$1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28-43FF-84E0-B9409FA4AC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28-43FF-84E0-B9409FA4ACA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28-43FF-84E0-B9409FA4AC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'31 - Komunikace'!$A$2:$A$4</c:f>
              <c:strCache>
                <c:ptCount val="3"/>
                <c:pt idx="0">
                  <c:v>Yes, it seems sufficient to me. </c:v>
                </c:pt>
                <c:pt idx="1">
                  <c:v>It works.</c:v>
                </c:pt>
                <c:pt idx="2">
                  <c:v>It doesn't seem sufficient to me at all. </c:v>
                </c:pt>
              </c:strCache>
            </c:strRef>
          </c:cat>
          <c:val>
            <c:numRef>
              <c:f>'31 - Komunikace'!$B$2:$B$4</c:f>
              <c:numCache>
                <c:formatCode>General</c:formatCode>
                <c:ptCount val="3"/>
                <c:pt idx="0">
                  <c:v>99</c:v>
                </c:pt>
                <c:pt idx="1">
                  <c:v>77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28-43FF-84E0-B9409FA4A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857622574650407"/>
          <c:y val="0.22948502940317556"/>
          <c:w val="0.4740238473243788"/>
          <c:h val="0.51794605520017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[Výsledky-hodnocení-distanční-výuky-žákovské-šetření_VÝSEČ_EN.xlsx]7 Forma výuky!Kontingenční tabulka101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2.4000314567420643E-2"/>
          <c:y val="9.1912517994800463E-2"/>
          <c:w val="0.29433391191320013"/>
          <c:h val="0.80373652518665284"/>
        </c:manualLayout>
      </c:layout>
      <c:pieChart>
        <c:varyColors val="1"/>
        <c:ser>
          <c:idx val="0"/>
          <c:order val="0"/>
          <c:tx>
            <c:strRef>
              <c:f>'7 Forma výuky'!$B$1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E8-493F-BA4E-77F0A4BC449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E8-493F-BA4E-77F0A4BC449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E8-493F-BA4E-77F0A4BC449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E8-493F-BA4E-77F0A4BC44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'7 Forma výuky'!$A$2:$A$5</c:f>
              <c:strCache>
                <c:ptCount val="4"/>
                <c:pt idx="0">
                  <c:v>Oral presentation aimed purely from the teacher to the students without any interactions. </c:v>
                </c:pt>
                <c:pt idx="1">
                  <c:v>Oral presentation with occasional interactions between teacher and student. </c:v>
                </c:pt>
                <c:pt idx="2">
                  <c:v>Greater involvement of students through homework and class presentations. </c:v>
                </c:pt>
                <c:pt idx="3">
                  <c:v>Presentation with a shared slideshow. </c:v>
                </c:pt>
              </c:strCache>
            </c:strRef>
          </c:cat>
          <c:val>
            <c:numRef>
              <c:f>'7 Forma výuky'!$B$2:$B$5</c:f>
              <c:numCache>
                <c:formatCode>General</c:formatCode>
                <c:ptCount val="4"/>
                <c:pt idx="0">
                  <c:v>19</c:v>
                </c:pt>
                <c:pt idx="1">
                  <c:v>53</c:v>
                </c:pt>
                <c:pt idx="2">
                  <c:v>14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E8-493F-BA4E-77F0A4BC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548802976695807"/>
          <c:y val="0.12587051936312568"/>
          <c:w val="0.57738939271904732"/>
          <c:h val="0.79927246720440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[Výsledky-hodnocení-distanční-výuky-žákovské-šetření_VÝSEČ_EN.xlsx]8 Látka!Kontingenční tabulka106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3.9420363523010565E-2"/>
          <c:y val="0.11420875026057953"/>
          <c:w val="0.28824240297685666"/>
          <c:h val="0.79916049961781666"/>
        </c:manualLayout>
      </c:layout>
      <c:pieChart>
        <c:varyColors val="1"/>
        <c:ser>
          <c:idx val="0"/>
          <c:order val="0"/>
          <c:tx>
            <c:strRef>
              <c:f>'8 Látka'!$B$1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8D-4B39-9FE9-028E4D7B3A7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8D-4B39-9FE9-028E4D7B3A7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8D-4B39-9FE9-028E4D7B3A7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68D-4B39-9FE9-028E4D7B3A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'8 Látka'!$A$2:$A$5</c:f>
              <c:strCache>
                <c:ptCount val="4"/>
                <c:pt idx="0">
                  <c:v>I think we are not getting enough information. </c:v>
                </c:pt>
                <c:pt idx="1">
                  <c:v>I am satisfied with the amount of information. </c:v>
                </c:pt>
                <c:pt idx="2">
                  <c:v>The information covered in the lessons seems unnecessarily detailed to me. </c:v>
                </c:pt>
                <c:pt idx="3">
                  <c:v>I do not understand the presentations at all. </c:v>
                </c:pt>
              </c:strCache>
            </c:strRef>
          </c:cat>
          <c:val>
            <c:numRef>
              <c:f>'8 Látka'!$B$2:$B$5</c:f>
              <c:numCache>
                <c:formatCode>General</c:formatCode>
                <c:ptCount val="4"/>
                <c:pt idx="0">
                  <c:v>24</c:v>
                </c:pt>
                <c:pt idx="1">
                  <c:v>124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8D-4B39-9FE9-028E4D7B3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697697651049551"/>
          <c:y val="0.14665524459731777"/>
          <c:w val="0.58158089849234385"/>
          <c:h val="0.76874001111806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[Výsledky-hodnocení-distanční-výuky-žákovské-šetření_VÝSEČ_EN.xlsx]43 - Čas samostudia!Kontingenční tabulka669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4.6893046893046894E-2"/>
          <c:y val="9.3220905288119951E-2"/>
          <c:w val="0.26796026796026795"/>
          <c:h val="0.84141123145776842"/>
        </c:manualLayout>
      </c:layout>
      <c:pieChart>
        <c:varyColors val="1"/>
        <c:ser>
          <c:idx val="0"/>
          <c:order val="0"/>
          <c:tx>
            <c:strRef>
              <c:f>'43 - Čas samostudia'!$B$1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29-4442-BA0C-592C264632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29-4442-BA0C-592C264632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F29-4442-BA0C-592C264632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'43 - Čas samostudia'!$A$2:$A$4</c:f>
              <c:strCache>
                <c:ptCount val="3"/>
                <c:pt idx="0">
                  <c:v>Definitely yes, I have to learn much more in my free time, because we don't have time to cover the entire subject matter. </c:v>
                </c:pt>
                <c:pt idx="1">
                  <c:v>Definitely not, I don't have to learn at all in my free time, because I understand everything better than during regular classes. </c:v>
                </c:pt>
                <c:pt idx="2">
                  <c:v>In my free time I learn just like during regular classes. </c:v>
                </c:pt>
              </c:strCache>
            </c:strRef>
          </c:cat>
          <c:val>
            <c:numRef>
              <c:f>'43 - Čas samostudia'!$B$2:$B$4</c:f>
              <c:numCache>
                <c:formatCode>General</c:formatCode>
                <c:ptCount val="3"/>
                <c:pt idx="0">
                  <c:v>56</c:v>
                </c:pt>
                <c:pt idx="1">
                  <c:v>25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29-4442-BA0C-592C26463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01963501963502"/>
          <c:y val="5.5555555555555552E-2"/>
          <c:w val="0.64864864864864868"/>
          <c:h val="0.94444444444444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[Výsledky-hodnocení-distanční-výuky-žákovské-šetření_VÝSEČ_EN.xlsx]46 - Množství testů!Kontingenční tabulka721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4.9610041189791107E-2"/>
          <c:y val="0.14668361960858636"/>
          <c:w val="0.28733786540210771"/>
          <c:h val="0.75963730066217605"/>
        </c:manualLayout>
      </c:layout>
      <c:pieChart>
        <c:varyColors val="1"/>
        <c:ser>
          <c:idx val="0"/>
          <c:order val="0"/>
          <c:tx>
            <c:strRef>
              <c:f>'46 - Množství testů'!$B$1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DD-4736-B517-660AF766F2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4DD-4736-B517-660AF766F2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4DD-4736-B517-660AF766F2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4DD-4736-B517-660AF766F2C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4DD-4736-B517-660AF766F2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'46 - Množství testů'!$A$2:$A$6</c:f>
              <c:strCache>
                <c:ptCount val="5"/>
                <c:pt idx="0">
                  <c:v>The number of tests is reasonable, I have no problem with that. </c:v>
                </c:pt>
                <c:pt idx="1">
                  <c:v>There could be more tests. </c:v>
                </c:pt>
                <c:pt idx="2">
                  <c:v>There are too many tests, it is not possible to study for the tests with so many tasks. </c:v>
                </c:pt>
                <c:pt idx="3">
                  <c:v>There are almost no tests. </c:v>
                </c:pt>
                <c:pt idx="4">
                  <c:v>(prázdné)</c:v>
                </c:pt>
              </c:strCache>
            </c:strRef>
          </c:cat>
          <c:val>
            <c:numRef>
              <c:f>'46 - Množství testů'!$B$2:$B$6</c:f>
              <c:numCache>
                <c:formatCode>General</c:formatCode>
                <c:ptCount val="5"/>
                <c:pt idx="0">
                  <c:v>128</c:v>
                </c:pt>
                <c:pt idx="1">
                  <c:v>13</c:v>
                </c:pt>
                <c:pt idx="2">
                  <c:v>12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DD-4736-B517-660AF766F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38733159708760179"/>
          <c:y val="0.13859643781995445"/>
          <c:w val="0.56623755797610509"/>
          <c:h val="0.76056285469341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[Výsledky-hodnocení-distanční-výuky-žákovské-šetření_VÝSEČ_EN.xlsx]49 - Změny v prospěchu!Kontingenční tabulka777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3.7811619536691154E-2"/>
          <c:y val="0.13739941924802485"/>
          <c:w val="0.28247169977390102"/>
          <c:h val="0.80010058075197521"/>
        </c:manualLayout>
      </c:layout>
      <c:pieChart>
        <c:varyColors val="1"/>
        <c:ser>
          <c:idx val="0"/>
          <c:order val="0"/>
          <c:tx>
            <c:strRef>
              <c:f>'49 - Změny v prospěchu'!$B$1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D0-429B-B186-E55E17A022C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D0-429B-B186-E55E17A022C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D0-429B-B186-E55E17A022C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D0-429B-B186-E55E17A022C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FD0-429B-B186-E55E17A022C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FD0-429B-B186-E55E17A022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'49 - Změny v prospěchu'!$A$2:$A$7</c:f>
              <c:strCache>
                <c:ptCount val="6"/>
                <c:pt idx="0">
                  <c:v>No, they didn't get worse, distance learning is easier than regular. </c:v>
                </c:pt>
                <c:pt idx="1">
                  <c:v>Yes, they got worse, we get a lot of work and it is not possible to manage everything.</c:v>
                </c:pt>
                <c:pt idx="2">
                  <c:v>Yes, they got worse, I am losing the curriculum and practice. </c:v>
                </c:pt>
                <c:pt idx="3">
                  <c:v>No, they didn't get worse, but it costs me a lot more work. </c:v>
                </c:pt>
                <c:pt idx="4">
                  <c:v>No, they didn't get worse, I can manage just like within full-time teaching. </c:v>
                </c:pt>
                <c:pt idx="5">
                  <c:v>(prázdné)</c:v>
                </c:pt>
              </c:strCache>
            </c:strRef>
          </c:cat>
          <c:val>
            <c:numRef>
              <c:f>'49 - Změny v prospěchu'!$B$2:$B$7</c:f>
              <c:numCache>
                <c:formatCode>General</c:formatCode>
                <c:ptCount val="6"/>
                <c:pt idx="0">
                  <c:v>23</c:v>
                </c:pt>
                <c:pt idx="1">
                  <c:v>31</c:v>
                </c:pt>
                <c:pt idx="2">
                  <c:v>29</c:v>
                </c:pt>
                <c:pt idx="3">
                  <c:v>55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D0-429B-B186-E55E17A02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37818859624632195"/>
          <c:y val="1.7707520180487768E-2"/>
          <c:w val="0.6034066269991869"/>
          <c:h val="0.97607722199823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[Výsledky-hodnocení-distanční-výuky-žákovské-šetření_VÝSEČ_EN.xlsx]50 - Problémy!Kontingenční tabulka793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4.1615240189873712E-2"/>
          <c:y val="3.5294734073153672E-2"/>
          <c:w val="0.28485420277154072"/>
          <c:h val="0.81157063544850094"/>
        </c:manualLayout>
      </c:layout>
      <c:pieChart>
        <c:varyColors val="1"/>
        <c:ser>
          <c:idx val="0"/>
          <c:order val="0"/>
          <c:tx>
            <c:strRef>
              <c:f>'50 - Problémy'!$B$1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16-4199-B9B0-23685F5983A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16-4199-B9B0-23685F5983A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D16-4199-B9B0-23685F5983A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D16-4199-B9B0-23685F5983A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D16-4199-B9B0-23685F5983A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D16-4199-B9B0-23685F5983A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D16-4199-B9B0-23685F5983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'50 - Problémy'!$A$2:$A$8</c:f>
              <c:strCache>
                <c:ptCount val="7"/>
                <c:pt idx="0">
                  <c:v>Yes, I am forced to sit at the computer all day and it causes me problems with my sleep, my back,… </c:v>
                </c:pt>
                <c:pt idx="1">
                  <c:v>Yes, I am mentally / physically tired, as I only have time for school. </c:v>
                </c:pt>
                <c:pt idx="2">
                  <c:v>Yes, I am still in a poisoned and negative mood, I am aggressive towards others. </c:v>
                </c:pt>
                <c:pt idx="3">
                  <c:v>Yes, I lose my other interests and it negatively affects my mood and psyche. </c:v>
                </c:pt>
                <c:pt idx="4">
                  <c:v>No, distance learning does not cause me any mental or physical problems, I can handle everything. </c:v>
                </c:pt>
                <c:pt idx="5">
                  <c:v>No, I have more time to rest than in full-time teaching. </c:v>
                </c:pt>
                <c:pt idx="6">
                  <c:v>(prázdné)</c:v>
                </c:pt>
              </c:strCache>
            </c:strRef>
          </c:cat>
          <c:val>
            <c:numRef>
              <c:f>'50 - Problémy'!$B$2:$B$8</c:f>
              <c:numCache>
                <c:formatCode>General</c:formatCode>
                <c:ptCount val="7"/>
                <c:pt idx="0">
                  <c:v>28</c:v>
                </c:pt>
                <c:pt idx="1">
                  <c:v>28</c:v>
                </c:pt>
                <c:pt idx="2">
                  <c:v>26</c:v>
                </c:pt>
                <c:pt idx="3">
                  <c:v>59</c:v>
                </c:pt>
                <c:pt idx="4">
                  <c:v>18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D16-4199-B9B0-23685F598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34913352993776275"/>
          <c:y val="0"/>
          <c:w val="0.65086647006223719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[Výsledky-hodnocení-distanční-výuky-žákovské-šetření_VÝSEČ_EN.xlsx]56 - Kvalita práce!Kontingenční tabulka838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3.6802620991238752E-2"/>
          <c:y val="7.6735582374063846E-2"/>
          <c:w val="0.26401676379458688"/>
          <c:h val="0.79670417434259755"/>
        </c:manualLayout>
      </c:layout>
      <c:pieChart>
        <c:varyColors val="1"/>
        <c:ser>
          <c:idx val="0"/>
          <c:order val="0"/>
          <c:tx>
            <c:strRef>
              <c:f>'56 - Kvalita práce'!$B$1</c:f>
              <c:strCache>
                <c:ptCount val="1"/>
                <c:pt idx="0">
                  <c:v>Celkem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5E-4F70-93F3-44EF3C4B0B9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5E-4F70-93F3-44EF3C4B0B9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5E-4F70-93F3-44EF3C4B0B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'56 - Kvalita práce'!$A$2:$A$4</c:f>
              <c:strCache>
                <c:ptCount val="3"/>
                <c:pt idx="0">
                  <c:v>The quality of my work has not moved anywhere, I am stagnating (I do not have time to develop further, teaching is not enough, ..). </c:v>
                </c:pt>
                <c:pt idx="1">
                  <c:v>The quality of my work has improved (I have time to develop at home and teaching is sufficient, ..). </c:v>
                </c:pt>
                <c:pt idx="2">
                  <c:v>The quality of my work has deteriorated (I'm losing motivation, I'm tired of it, ..). </c:v>
                </c:pt>
              </c:strCache>
            </c:strRef>
          </c:cat>
          <c:val>
            <c:numRef>
              <c:f>'56 - Kvalita práce'!$B$2:$B$4</c:f>
              <c:numCache>
                <c:formatCode>General</c:formatCode>
                <c:ptCount val="3"/>
                <c:pt idx="0">
                  <c:v>57</c:v>
                </c:pt>
                <c:pt idx="1">
                  <c:v>59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5E-4F70-93F3-44EF3C4B0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571496163095045"/>
          <c:y val="5.5842852234851803E-2"/>
          <c:w val="0.62045857131647142"/>
          <c:h val="0.92272777968644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70711" y="1916688"/>
            <a:ext cx="1051559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70710" y="4384963"/>
            <a:ext cx="10515600" cy="1541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F287EB5E-FDC4-46E0-B450-692534F7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0710" y="6176962"/>
            <a:ext cx="2743200" cy="365125"/>
          </a:xfrm>
        </p:spPr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5D37A7EE-389B-41DB-B5E9-F659C8B4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1110" y="6176962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5C0C85F4-5BB3-4D09-8925-A97FDAD9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10" y="6176962"/>
            <a:ext cx="2743200" cy="365125"/>
          </a:xfrm>
        </p:spPr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710" y="1089582"/>
            <a:ext cx="10515600" cy="67687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70710" y="1984663"/>
            <a:ext cx="10515600" cy="394854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51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057410" y="1071705"/>
            <a:ext cx="2628900" cy="483032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70710" y="1071706"/>
            <a:ext cx="7734300" cy="483032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75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710" y="1095478"/>
            <a:ext cx="10515600" cy="6709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0710" y="1939824"/>
            <a:ext cx="10515600" cy="39206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8EE5BF22-1BF5-49A2-9654-DE901C53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0710" y="6176962"/>
            <a:ext cx="2743200" cy="365125"/>
          </a:xfrm>
        </p:spPr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D15F466B-F18E-4169-BFE9-E446F352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1110" y="6176962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C439266E-F092-4A17-8538-6841FD98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10" y="6176962"/>
            <a:ext cx="2743200" cy="365125"/>
          </a:xfrm>
        </p:spPr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25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710" y="11297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70710" y="4238482"/>
            <a:ext cx="10515600" cy="9154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B8E34345-0ED1-46BC-8F53-6CB77433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0710" y="6176962"/>
            <a:ext cx="2743200" cy="365125"/>
          </a:xfrm>
        </p:spPr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BD446DD6-2E2B-43FD-8401-1730BE45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1110" y="6176962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07F610B8-E817-4149-87D5-1BE9DA70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10" y="6176962"/>
            <a:ext cx="2743200" cy="365125"/>
          </a:xfrm>
        </p:spPr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19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710" y="1089582"/>
            <a:ext cx="10515600" cy="6872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0710" y="2030989"/>
            <a:ext cx="5181600" cy="3891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4710" y="2030989"/>
            <a:ext cx="5181600" cy="3891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8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709" y="1114268"/>
            <a:ext cx="10515599" cy="65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70710" y="1890104"/>
            <a:ext cx="50796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70709" y="2817817"/>
            <a:ext cx="5100855" cy="3042656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03122" y="189010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03122" y="2814714"/>
            <a:ext cx="5183188" cy="3042656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4">
            <a:extLst>
              <a:ext uri="{FF2B5EF4-FFF2-40B4-BE49-F238E27FC236}">
                <a16:creationId xmlns:a16="http://schemas.microsoft.com/office/drawing/2014/main" id="{F54214A9-362E-4558-9FF1-2E7CBDD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0710" y="6176962"/>
            <a:ext cx="2743200" cy="365125"/>
          </a:xfrm>
        </p:spPr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11" name="Zástupný symbol pro zápatí 5">
            <a:extLst>
              <a:ext uri="{FF2B5EF4-FFF2-40B4-BE49-F238E27FC236}">
                <a16:creationId xmlns:a16="http://schemas.microsoft.com/office/drawing/2014/main" id="{359C79DE-A58E-4FC0-890A-28F2E059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1110" y="6176962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pro číslo snímku 6">
            <a:extLst>
              <a:ext uri="{FF2B5EF4-FFF2-40B4-BE49-F238E27FC236}">
                <a16:creationId xmlns:a16="http://schemas.microsoft.com/office/drawing/2014/main" id="{657F24A2-898D-4C89-916B-7F18BD2C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3110" y="6176962"/>
            <a:ext cx="2743200" cy="365125"/>
          </a:xfrm>
        </p:spPr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4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75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708" y="107025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7488" y="1070255"/>
            <a:ext cx="6388822" cy="47694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70709" y="2781941"/>
            <a:ext cx="3932237" cy="3057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99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710" y="10494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514110" y="997239"/>
            <a:ext cx="6172200" cy="4811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70709" y="2857500"/>
            <a:ext cx="3932237" cy="29510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4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70710" y="1952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70710" y="3429000"/>
            <a:ext cx="10515600" cy="259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70710" y="61769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5FFC-7746-40B3-B900-D1751B66B832}" type="datetimeFigureOut">
              <a:rPr lang="cs-CZ" smtClean="0"/>
              <a:t>17. 4. 2021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71110" y="61769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43110" y="61769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A77A-3826-490B-ACD0-5DBCC108FB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8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7B2AB-C31C-4DF3-BC9B-AA2491C9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E6916-1343-49A9-AD10-0C212CD14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87B581-7809-46E9-817A-6CE6F95A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872354" cy="3920649"/>
          </a:xfrm>
        </p:spPr>
        <p:txBody>
          <a:bodyPr/>
          <a:lstStyle/>
          <a:p>
            <a:pPr rtl="0"/>
            <a:r>
              <a:rPr lang="en-US" dirty="0">
                <a:solidFill>
                  <a:srgbClr val="000000"/>
                </a:solidFill>
                <a:effectLst/>
              </a:rPr>
              <a:t>Do you notice any changes </a:t>
            </a:r>
            <a:r>
              <a:rPr lang="cs-CZ" dirty="0">
                <a:solidFill>
                  <a:srgbClr val="000000"/>
                </a:solidFill>
                <a:effectLst/>
              </a:rPr>
              <a:t>in </a:t>
            </a:r>
            <a:r>
              <a:rPr lang="en-US" dirty="0">
                <a:solidFill>
                  <a:srgbClr val="000000"/>
                </a:solidFill>
                <a:effectLst/>
              </a:rPr>
              <a:t>your</a:t>
            </a:r>
            <a:r>
              <a:rPr lang="cs-CZ" dirty="0">
                <a:solidFill>
                  <a:srgbClr val="000000"/>
                </a:solidFill>
                <a:effectLst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</a:rPr>
              <a:t>results due to distance learning</a:t>
            </a:r>
            <a:r>
              <a:rPr lang="cs-CZ" dirty="0">
                <a:solidFill>
                  <a:srgbClr val="000000"/>
                </a:solidFill>
                <a:effectLst/>
              </a:rPr>
              <a:t>?</a:t>
            </a:r>
            <a:r>
              <a:rPr lang="en-US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endParaRPr lang="en-GB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D36E9F82-5448-49F7-9D06-9183C9F84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812088"/>
              </p:ext>
            </p:extLst>
          </p:nvPr>
        </p:nvGraphicFramePr>
        <p:xfrm>
          <a:off x="1300248" y="2670464"/>
          <a:ext cx="10566170" cy="373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872354" cy="3920649"/>
          </a:xfrm>
        </p:spPr>
        <p:txBody>
          <a:bodyPr/>
          <a:lstStyle/>
          <a:p>
            <a:pPr rtl="0"/>
            <a:r>
              <a:rPr lang="en-US" dirty="0">
                <a:solidFill>
                  <a:srgbClr val="000000"/>
                </a:solidFill>
                <a:effectLst/>
              </a:rPr>
              <a:t>Are you facing any mental / physical problems caused by distance learning?</a:t>
            </a:r>
            <a:endParaRPr lang="en-GB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8BCBD07-6599-40EA-85B2-A98B29B69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077493"/>
              </p:ext>
            </p:extLst>
          </p:nvPr>
        </p:nvGraphicFramePr>
        <p:xfrm>
          <a:off x="1170710" y="3179617"/>
          <a:ext cx="10657610" cy="374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68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872354" cy="3920649"/>
          </a:xfrm>
        </p:spPr>
        <p:txBody>
          <a:bodyPr/>
          <a:lstStyle/>
          <a:p>
            <a:pPr rtl="0"/>
            <a:r>
              <a:rPr lang="en-US" dirty="0">
                <a:solidFill>
                  <a:srgbClr val="000000"/>
                </a:solidFill>
                <a:effectLst/>
              </a:rPr>
              <a:t>Is the quality of your work improving or do you feel that you are not </a:t>
            </a:r>
            <a:r>
              <a:rPr lang="en-GB" dirty="0">
                <a:solidFill>
                  <a:srgbClr val="000000"/>
                </a:solidFill>
                <a:effectLst/>
              </a:rPr>
              <a:t>making progress </a:t>
            </a:r>
            <a:r>
              <a:rPr lang="en-US" dirty="0">
                <a:solidFill>
                  <a:srgbClr val="000000"/>
                </a:solidFill>
                <a:effectLst/>
              </a:rPr>
              <a:t>in any way?</a:t>
            </a:r>
            <a:endParaRPr lang="en-GB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5E50A2B-BE31-4F14-891E-8DE7318E1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928794"/>
              </p:ext>
            </p:extLst>
          </p:nvPr>
        </p:nvGraphicFramePr>
        <p:xfrm>
          <a:off x="1170709" y="3019322"/>
          <a:ext cx="10768445" cy="356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0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Conclusion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1021290" cy="4699967"/>
          </a:xfrm>
        </p:spPr>
        <p:txBody>
          <a:bodyPr>
            <a:normAutofit/>
          </a:bodyPr>
          <a:lstStyle/>
          <a:p>
            <a:pPr rtl="0"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</a:rPr>
              <a:t>Most students</a:t>
            </a:r>
            <a:r>
              <a:rPr lang="cs-CZ" sz="2500" dirty="0">
                <a:solidFill>
                  <a:srgbClr val="000000"/>
                </a:solidFill>
                <a:effectLst/>
              </a:rPr>
              <a:t> are</a:t>
            </a:r>
            <a:r>
              <a:rPr lang="en-US" sz="2500" dirty="0">
                <a:solidFill>
                  <a:srgbClr val="000000"/>
                </a:solidFill>
                <a:effectLst/>
              </a:rPr>
              <a:t> satisfied with the way distance learning is set up at our school.</a:t>
            </a:r>
          </a:p>
          <a:p>
            <a:pPr rtl="0"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</a:rPr>
              <a:t>They consider the scope of study and the number of assigned tasks to be optimal.</a:t>
            </a:r>
          </a:p>
          <a:p>
            <a:pPr rtl="0"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</a:rPr>
              <a:t>But they are well-aware of distance learning limitations.</a:t>
            </a:r>
          </a:p>
          <a:p>
            <a:pPr rtl="0"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</a:rPr>
              <a:t>Students feel that they didn’t as benefit from distance learning as they would in regular F2F classes and they are worried about their further development.</a:t>
            </a:r>
          </a:p>
          <a:p>
            <a:pPr rtl="0"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</a:rPr>
              <a:t>They are beginning to be demotivated, even towards further studies.</a:t>
            </a:r>
          </a:p>
          <a:p>
            <a:pPr rtl="0"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</a:rPr>
              <a:t>On the other hand, they have greatly improved in their ability to self-study –</a:t>
            </a:r>
            <a:r>
              <a:rPr lang="cs-CZ" sz="2500" dirty="0">
                <a:solidFill>
                  <a:srgbClr val="000000"/>
                </a:solidFill>
                <a:effectLst/>
              </a:rPr>
              <a:t> </a:t>
            </a:r>
            <a:r>
              <a:rPr lang="en-US" sz="2500" dirty="0">
                <a:solidFill>
                  <a:srgbClr val="000000"/>
                </a:solidFill>
                <a:effectLst/>
              </a:rPr>
              <a:t>an integral part of lifelong learning, the necessity of which they will realize very soon.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537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01308-AA28-4803-BDDC-678C04972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5B85BA-F54B-4913-B8F1-D67514B9F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710" y="4384963"/>
            <a:ext cx="10515600" cy="2150919"/>
          </a:xfrm>
        </p:spPr>
        <p:txBody>
          <a:bodyPr>
            <a:normAutofit/>
          </a:bodyPr>
          <a:lstStyle/>
          <a:p>
            <a:r>
              <a:rPr lang="cs-CZ" dirty="0"/>
              <a:t>-- </a:t>
            </a:r>
            <a:br>
              <a:rPr lang="cs-CZ" dirty="0"/>
            </a:br>
            <a:r>
              <a:rPr lang="cs-CZ" dirty="0"/>
              <a:t>PhDr. Petr Hercik, Ph.D.</a:t>
            </a:r>
            <a:br>
              <a:rPr lang="cs-CZ" dirty="0"/>
            </a:br>
            <a:r>
              <a:rPr lang="cs-CZ" b="1" dirty="0">
                <a:solidFill>
                  <a:srgbClr val="0F5C1A"/>
                </a:solidFill>
                <a:effectLst/>
              </a:rPr>
              <a:t>EKO Gymnázium a Střední odborná škola Multimediálních studií Poděbrady</a:t>
            </a:r>
            <a:br>
              <a:rPr lang="cs-CZ" dirty="0"/>
            </a:br>
            <a:r>
              <a:rPr lang="cs-CZ" dirty="0"/>
              <a:t>Na Hrázi 64/III, 290 01 Poděbrady</a:t>
            </a:r>
            <a:r>
              <a:rPr lang="en-US" dirty="0"/>
              <a:t>, Czech Republic</a:t>
            </a:r>
            <a:br>
              <a:rPr lang="cs-CZ" dirty="0"/>
            </a:br>
            <a:r>
              <a:rPr lang="cs-CZ" dirty="0"/>
              <a:t>www.ekopodebrady.cz</a:t>
            </a:r>
            <a:br>
              <a:rPr lang="cs-CZ" dirty="0"/>
            </a:br>
            <a:r>
              <a:rPr lang="cs-CZ" dirty="0"/>
              <a:t>www.mm4you.cz</a:t>
            </a:r>
          </a:p>
        </p:txBody>
      </p:sp>
    </p:spTree>
    <p:extLst>
      <p:ext uri="{BB962C8B-B14F-4D97-AF65-F5344CB8AC3E}">
        <p14:creationId xmlns:p14="http://schemas.microsoft.com/office/powerpoint/2010/main" val="12758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latin typeface="+mn-lt"/>
              </a:rPr>
              <a:t>On-line learning from the point of students’ view</a:t>
            </a:r>
            <a:br>
              <a:rPr lang="cs-CZ" sz="3200" b="1" dirty="0">
                <a:latin typeface="+mn-lt"/>
              </a:rPr>
            </a:br>
            <a:r>
              <a:rPr lang="cs-CZ" sz="3200" b="1" dirty="0">
                <a:latin typeface="+mn-lt"/>
              </a:rPr>
              <a:t>and</a:t>
            </a:r>
            <a:r>
              <a:rPr lang="en-US" sz="3200" b="1" dirty="0">
                <a:latin typeface="+mn-lt"/>
              </a:rPr>
              <a:t> personal experience of students</a:t>
            </a:r>
            <a:endParaRPr lang="cs-CZ" sz="32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/>
              <a:t>PhDr. Petr Hercik, Ph.D.</a:t>
            </a:r>
          </a:p>
          <a:p>
            <a:pPr algn="l"/>
            <a:r>
              <a:rPr lang="cs-CZ"/>
              <a:t>Žofie Vopálenská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0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Survey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515600" cy="4918176"/>
          </a:xfrm>
        </p:spPr>
        <p:txBody>
          <a:bodyPr>
            <a:normAutofit/>
          </a:bodyPr>
          <a:lstStyle/>
          <a:p>
            <a:r>
              <a:rPr lang="en-US" dirty="0"/>
              <a:t>EKO Grammar School and Secondary School of Multimedia Studies</a:t>
            </a:r>
            <a:endParaRPr lang="en-GB" dirty="0"/>
          </a:p>
          <a:p>
            <a:r>
              <a:rPr lang="en-US" dirty="0"/>
              <a:t>12 classes</a:t>
            </a:r>
          </a:p>
          <a:p>
            <a:r>
              <a:rPr lang="en-US" dirty="0"/>
              <a:t>178 respondents</a:t>
            </a:r>
          </a:p>
          <a:p>
            <a:r>
              <a:rPr lang="en-US" dirty="0"/>
              <a:t>65 questions</a:t>
            </a:r>
          </a:p>
          <a:p>
            <a:r>
              <a:rPr lang="en-US" dirty="0"/>
              <a:t>Carried out in March 2021</a:t>
            </a:r>
            <a:endParaRPr lang="en-GB" dirty="0"/>
          </a:p>
          <a:p>
            <a:r>
              <a:rPr lang="en-GB" dirty="0"/>
              <a:t>Distance learning</a:t>
            </a:r>
            <a:endParaRPr lang="en-GB" sz="2400" dirty="0"/>
          </a:p>
        </p:txBody>
      </p:sp>
      <p:pic>
        <p:nvPicPr>
          <p:cNvPr id="5" name="Obrázek 4" descr="Obsah obrázku exteriér, obloha, silnice, ulice&#10;&#10;Popis byl vytvořen automaticky">
            <a:extLst>
              <a:ext uri="{FF2B5EF4-FFF2-40B4-BE49-F238E27FC236}">
                <a16:creationId xmlns:a16="http://schemas.microsoft.com/office/drawing/2014/main" id="{378133F6-3DFA-410A-9CAF-76EC71603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2609732"/>
            <a:ext cx="3974428" cy="277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872354" cy="3920649"/>
          </a:xfrm>
        </p:spPr>
        <p:txBody>
          <a:bodyPr/>
          <a:lstStyle/>
          <a:p>
            <a:r>
              <a:rPr lang="en-US" dirty="0"/>
              <a:t>How would you rate the approach of the teachers as a whole? </a:t>
            </a:r>
          </a:p>
          <a:p>
            <a:endParaRPr lang="en-GB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9A42168-5095-4C41-AACF-3FD8F6425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632684"/>
              </p:ext>
            </p:extLst>
          </p:nvPr>
        </p:nvGraphicFramePr>
        <p:xfrm>
          <a:off x="1170711" y="2728595"/>
          <a:ext cx="10654144" cy="375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51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872354" cy="392064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Is communication from teachers’ side within distance learning sufficient?</a:t>
            </a:r>
            <a:endParaRPr lang="en-GB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E22DCD2-0A6A-41B7-BA06-EFD023F2C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095130"/>
              </p:ext>
            </p:extLst>
          </p:nvPr>
        </p:nvGraphicFramePr>
        <p:xfrm>
          <a:off x="1340427" y="2951018"/>
          <a:ext cx="10345883" cy="340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54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872354" cy="392064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Which form of teaching suits you best?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658C3A0-928D-408E-8215-6163F546A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112145"/>
              </p:ext>
            </p:extLst>
          </p:nvPr>
        </p:nvGraphicFramePr>
        <p:xfrm>
          <a:off x="1392382" y="2774373"/>
          <a:ext cx="10172700" cy="375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4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872354" cy="392064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How in depth is the material covered in online lessons? </a:t>
            </a:r>
            <a:endParaRPr lang="en-GB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286072C-8623-445D-9D5E-CAD09969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250432"/>
              </p:ext>
            </p:extLst>
          </p:nvPr>
        </p:nvGraphicFramePr>
        <p:xfrm>
          <a:off x="1246908" y="2664749"/>
          <a:ext cx="10640291" cy="368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9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872354" cy="392064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Do you spend more time self-studying within distance learning than during regular classes?</a:t>
            </a:r>
            <a:endParaRPr lang="en-GB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E32EE11-4590-42C5-BD61-84B86D180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725885"/>
              </p:ext>
            </p:extLst>
          </p:nvPr>
        </p:nvGraphicFramePr>
        <p:xfrm>
          <a:off x="1047404" y="2930237"/>
          <a:ext cx="10995660" cy="350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3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B661A-0751-4624-9A3B-1A8F455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Results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5467B-5117-454C-B4D1-7E914C12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1939824"/>
            <a:ext cx="10872354" cy="3920649"/>
          </a:xfrm>
        </p:spPr>
        <p:txBody>
          <a:bodyPr/>
          <a:lstStyle/>
          <a:p>
            <a:pPr rtl="0"/>
            <a:r>
              <a:rPr lang="en-US" dirty="0">
                <a:solidFill>
                  <a:srgbClr val="000000"/>
                </a:solidFill>
                <a:effectLst/>
              </a:rPr>
              <a:t>Is the number of online tests optimal?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endParaRPr lang="en-GB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B226229-1A56-4E56-AA23-408F36F3B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366527"/>
              </p:ext>
            </p:extLst>
          </p:nvPr>
        </p:nvGraphicFramePr>
        <p:xfrm>
          <a:off x="1170709" y="2639291"/>
          <a:ext cx="10768445" cy="407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4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EKO_SOS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_SOS" id="{6D01AF15-B69A-48F4-8C9D-77587BC54D8B}" vid="{5E46DB4D-2B29-4DFD-96AC-19292623C3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334</Words>
  <Application>Microsoft Office PowerPoint</Application>
  <PresentationFormat>Širokoúhlá obrazovka</PresentationFormat>
  <Paragraphs>37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EKO_SOS</vt:lpstr>
      <vt:lpstr>Prezentace aplikace PowerPoint</vt:lpstr>
      <vt:lpstr>On-line learning from the point of students’ view and personal experience of students</vt:lpstr>
      <vt:lpstr>Survey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Kánský</dc:creator>
  <cp:lastModifiedBy>Petr Hercik</cp:lastModifiedBy>
  <cp:revision>6</cp:revision>
  <dcterms:created xsi:type="dcterms:W3CDTF">2016-09-16T11:52:51Z</dcterms:created>
  <dcterms:modified xsi:type="dcterms:W3CDTF">2021-04-17T19:13:48Z</dcterms:modified>
</cp:coreProperties>
</file>