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57" r:id="rId4"/>
    <p:sldId id="258" r:id="rId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546" y="9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cs-CZ"/>
              <a:t>Kliknutím lze upravit styl.</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16.04.2021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56620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16.04.2021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20011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16.04.2021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51964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1636E05-AA17-4684-B2CC-D00447A0481D}" type="datetimeFigureOut">
              <a:rPr lang="cs-CZ" smtClean="0"/>
              <a:t>16.04.2021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4603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cs-CZ"/>
              <a:t>Kliknutím lze upravit styl.</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1636E05-AA17-4684-B2CC-D00447A0481D}" type="datetimeFigureOut">
              <a:rPr lang="cs-CZ" smtClean="0"/>
              <a:t>16.04.2021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22770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1636E05-AA17-4684-B2CC-D00447A0481D}" type="datetimeFigureOut">
              <a:rPr lang="cs-CZ" smtClean="0"/>
              <a:t>16.04.2021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9276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cs-CZ"/>
              <a:t>Kliknutím lze upravit styl.</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a:t>Po kliknutí můžete upravovat styly textu v předloze.</a:t>
            </a:r>
          </a:p>
        </p:txBody>
      </p:sp>
      <p:sp>
        <p:nvSpPr>
          <p:cNvPr id="4" name="Content Placeholder 3"/>
          <p:cNvSpPr>
            <a:spLocks noGrp="1"/>
          </p:cNvSpPr>
          <p:nvPr>
            <p:ph sz="half" idx="2"/>
          </p:nvPr>
        </p:nvSpPr>
        <p:spPr>
          <a:xfrm>
            <a:off x="736456" y="2761381"/>
            <a:ext cx="4523137" cy="40615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a:t>Po kliknutí můžete upravovat styly textu v předloze.</a:t>
            </a:r>
          </a:p>
        </p:txBody>
      </p:sp>
      <p:sp>
        <p:nvSpPr>
          <p:cNvPr id="6" name="Content Placeholder 5"/>
          <p:cNvSpPr>
            <a:spLocks noGrp="1"/>
          </p:cNvSpPr>
          <p:nvPr>
            <p:ph sz="quarter" idx="4"/>
          </p:nvPr>
        </p:nvSpPr>
        <p:spPr>
          <a:xfrm>
            <a:off x="5412731" y="2761381"/>
            <a:ext cx="4545413" cy="40615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1636E05-AA17-4684-B2CC-D00447A0481D}" type="datetimeFigureOut">
              <a:rPr lang="cs-CZ" smtClean="0"/>
              <a:t>16.04.2021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59782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1636E05-AA17-4684-B2CC-D00447A0481D}" type="datetimeFigureOut">
              <a:rPr lang="cs-CZ" smtClean="0"/>
              <a:t>16.04.2021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303106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36E05-AA17-4684-B2CC-D00447A0481D}" type="datetimeFigureOut">
              <a:rPr lang="cs-CZ" smtClean="0"/>
              <a:t>16.04.2021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89689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cs-CZ"/>
              <a:t>Kliknutím lze upravit styl.</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1636E05-AA17-4684-B2CC-D00447A0481D}" type="datetimeFigureOut">
              <a:rPr lang="cs-CZ" smtClean="0"/>
              <a:t>16.04.2021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159915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cs-CZ"/>
              <a:t>Kliknutím lze upravit styl.</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cs-CZ"/>
              <a:t>Kliknutím na ikonu přidáte obrázek.</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1636E05-AA17-4684-B2CC-D00447A0481D}" type="datetimeFigureOut">
              <a:rPr lang="cs-CZ" smtClean="0"/>
              <a:t>16.04.2021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10CE9BE-DAFD-400E-A4EA-84FB8CBAB28E}" type="slidenum">
              <a:rPr lang="cs-CZ" smtClean="0"/>
              <a:t>‹#›</a:t>
            </a:fld>
            <a:endParaRPr lang="cs-CZ"/>
          </a:p>
        </p:txBody>
      </p:sp>
    </p:spTree>
    <p:extLst>
      <p:ext uri="{BB962C8B-B14F-4D97-AF65-F5344CB8AC3E}">
        <p14:creationId xmlns:p14="http://schemas.microsoft.com/office/powerpoint/2010/main" val="42001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1636E05-AA17-4684-B2CC-D00447A0481D}" type="datetimeFigureOut">
              <a:rPr lang="cs-CZ" smtClean="0"/>
              <a:t>16.04.2021</a:t>
            </a:fld>
            <a:endParaRPr lang="cs-CZ"/>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10CE9BE-DAFD-400E-A4EA-84FB8CBAB28E}" type="slidenum">
              <a:rPr lang="cs-CZ" smtClean="0"/>
              <a:t>‹#›</a:t>
            </a:fld>
            <a:endParaRPr lang="cs-CZ"/>
          </a:p>
        </p:txBody>
      </p:sp>
    </p:spTree>
    <p:extLst>
      <p:ext uri="{BB962C8B-B14F-4D97-AF65-F5344CB8AC3E}">
        <p14:creationId xmlns:p14="http://schemas.microsoft.com/office/powerpoint/2010/main" val="1945365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115346493340330/videos/3315142381471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115346493340330/videos/331514238147178" TargetMode="External"/><Relationship Id="rId1" Type="http://schemas.openxmlformats.org/officeDocument/2006/relationships/slideLayout" Target="../slideLayouts/slideLayout2.xml"/><Relationship Id="rId4" Type="http://schemas.openxmlformats.org/officeDocument/2006/relationships/hyperlink" Target="https://www.riigiteataja.ee/en/eli/529062015007/consol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115346493340330/videos/331514238147178"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10;&#10;Popis byl vytvořen automaticky">
            <a:extLst>
              <a:ext uri="{FF2B5EF4-FFF2-40B4-BE49-F238E27FC236}">
                <a16:creationId xmlns:a16="http://schemas.microsoft.com/office/drawing/2014/main" id="{25B80B9B-3CA4-4A86-9B3C-041DF3B64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58"/>
            <a:ext cx="10693284" cy="7559675"/>
          </a:xfrm>
          <a:prstGeom prst="rect">
            <a:avLst/>
          </a:prstGeom>
        </p:spPr>
      </p:pic>
      <p:sp>
        <p:nvSpPr>
          <p:cNvPr id="2" name="Nadpis 1">
            <a:extLst>
              <a:ext uri="{FF2B5EF4-FFF2-40B4-BE49-F238E27FC236}">
                <a16:creationId xmlns:a16="http://schemas.microsoft.com/office/drawing/2014/main" id="{6A9C7208-7C59-479F-BB47-C5BB1F04C7D5}"/>
              </a:ext>
            </a:extLst>
          </p:cNvPr>
          <p:cNvSpPr>
            <a:spLocks noGrp="1"/>
          </p:cNvSpPr>
          <p:nvPr>
            <p:ph type="ctrTitle"/>
          </p:nvPr>
        </p:nvSpPr>
        <p:spPr>
          <a:xfrm>
            <a:off x="942562" y="2273095"/>
            <a:ext cx="9088041" cy="2631887"/>
          </a:xfrm>
          <a:solidFill>
            <a:schemeClr val="tx2">
              <a:lumMod val="20000"/>
              <a:lumOff val="80000"/>
            </a:schemeClr>
          </a:solidFill>
        </p:spPr>
        <p:txBody>
          <a:bodyPr>
            <a:normAutofit/>
          </a:bodyPr>
          <a:lstStyle/>
          <a:p>
            <a:r>
              <a:rPr lang="en-US" sz="7200" b="1" dirty="0">
                <a:solidFill>
                  <a:schemeClr val="accent1">
                    <a:lumMod val="75000"/>
                  </a:schemeClr>
                </a:solidFill>
              </a:rPr>
              <a:t>Multiplier event</a:t>
            </a:r>
            <a:endParaRPr lang="cs-CZ" sz="7200" b="1" dirty="0">
              <a:solidFill>
                <a:schemeClr val="accent1">
                  <a:lumMod val="75000"/>
                </a:schemeClr>
              </a:solidFill>
            </a:endParaRPr>
          </a:p>
        </p:txBody>
      </p:sp>
      <p:sp>
        <p:nvSpPr>
          <p:cNvPr id="3" name="Podnadpis 2">
            <a:extLst>
              <a:ext uri="{FF2B5EF4-FFF2-40B4-BE49-F238E27FC236}">
                <a16:creationId xmlns:a16="http://schemas.microsoft.com/office/drawing/2014/main" id="{EEC92A1B-0682-4F12-B653-CA93BABCD90C}"/>
              </a:ext>
            </a:extLst>
          </p:cNvPr>
          <p:cNvSpPr>
            <a:spLocks noGrp="1"/>
          </p:cNvSpPr>
          <p:nvPr>
            <p:ph type="subTitle" idx="1"/>
          </p:nvPr>
        </p:nvSpPr>
        <p:spPr>
          <a:xfrm>
            <a:off x="1477151" y="5065783"/>
            <a:ext cx="8018860" cy="1367104"/>
          </a:xfrm>
          <a:solidFill>
            <a:srgbClr val="00B0F0"/>
          </a:solidFill>
        </p:spPr>
        <p:txBody>
          <a:bodyPr>
            <a:normAutofit fontScale="85000" lnSpcReduction="10000"/>
          </a:bodyPr>
          <a:lstStyle/>
          <a:p>
            <a:r>
              <a:rPr lang="en-US" sz="5400" dirty="0"/>
              <a:t>April 20</a:t>
            </a:r>
            <a:r>
              <a:rPr lang="cs-CZ" sz="5400" dirty="0"/>
              <a:t>, 202</a:t>
            </a:r>
            <a:r>
              <a:rPr lang="en-US" sz="5400" dirty="0"/>
              <a:t>1</a:t>
            </a:r>
          </a:p>
          <a:p>
            <a:r>
              <a:rPr lang="en-US" sz="5400" dirty="0" err="1"/>
              <a:t>Ruta</a:t>
            </a:r>
            <a:r>
              <a:rPr lang="en-US" sz="5400" dirty="0"/>
              <a:t> </a:t>
            </a:r>
            <a:r>
              <a:rPr lang="en-US" sz="5400" dirty="0" err="1"/>
              <a:t>Pels</a:t>
            </a:r>
            <a:r>
              <a:rPr lang="en-US" sz="5400" dirty="0"/>
              <a:t>, </a:t>
            </a:r>
            <a:r>
              <a:rPr lang="en-US" sz="5400" dirty="0" err="1"/>
              <a:t>Eesti</a:t>
            </a:r>
            <a:r>
              <a:rPr lang="en-US" sz="5400" dirty="0"/>
              <a:t> People to People</a:t>
            </a:r>
            <a:endParaRPr lang="cs-CZ" sz="54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879" y="894744"/>
            <a:ext cx="3785403" cy="1867075"/>
          </a:xfrm>
          <a:prstGeom prst="rect">
            <a:avLst/>
          </a:prstGeom>
        </p:spPr>
      </p:pic>
      <p:sp>
        <p:nvSpPr>
          <p:cNvPr id="6" name="AutoShape 2" descr="https://email.seznam.cz/imageresize/?width=1366&amp;height=658&amp;mid=194647&amp;aid=8&amp;uid=11036290&amp;default=%2Fstatic%2Fwm%2Fimg%2Fdefault-image.svg"/>
          <p:cNvSpPr>
            <a:spLocks noChangeAspect="1" noChangeArrowheads="1"/>
          </p:cNvSpPr>
          <p:nvPr/>
        </p:nvSpPr>
        <p:spPr bwMode="auto">
          <a:xfrm>
            <a:off x="155575" y="-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3613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hlinkClick r:id="rId2"/>
            <a:extLst>
              <a:ext uri="{FF2B5EF4-FFF2-40B4-BE49-F238E27FC236}">
                <a16:creationId xmlns:a16="http://schemas.microsoft.com/office/drawing/2014/main" id="{7D525EA4-4689-4871-A8D4-1B469FD166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0632"/>
            <a:ext cx="10707760" cy="7569911"/>
          </a:xfrm>
        </p:spPr>
      </p:pic>
      <p:sp>
        <p:nvSpPr>
          <p:cNvPr id="2" name="Nadpis 1">
            <a:extLst>
              <a:ext uri="{FF2B5EF4-FFF2-40B4-BE49-F238E27FC236}">
                <a16:creationId xmlns:a16="http://schemas.microsoft.com/office/drawing/2014/main" id="{51CAB58B-ED4C-45BB-860A-60E75495CA11}"/>
              </a:ext>
            </a:extLst>
          </p:cNvPr>
          <p:cNvSpPr>
            <a:spLocks noGrp="1"/>
          </p:cNvSpPr>
          <p:nvPr>
            <p:ph type="title"/>
          </p:nvPr>
        </p:nvSpPr>
        <p:spPr>
          <a:xfrm>
            <a:off x="1295446" y="925748"/>
            <a:ext cx="8399261" cy="5414481"/>
          </a:xfrm>
        </p:spPr>
        <p:txBody>
          <a:bodyPr anchor="t">
            <a:noAutofit/>
          </a:bodyPr>
          <a:lstStyle/>
          <a:p>
            <a:r>
              <a:rPr lang="en-US" sz="3600" b="1" dirty="0">
                <a:solidFill>
                  <a:srgbClr val="00B050"/>
                </a:solidFill>
              </a:rPr>
              <a:t>Intellectual output 1</a:t>
            </a:r>
            <a:br>
              <a:rPr lang="en-US" sz="3600" b="1" dirty="0">
                <a:solidFill>
                  <a:srgbClr val="00B050"/>
                </a:solidFill>
              </a:rPr>
            </a:br>
            <a:br>
              <a:rPr lang="en-US" sz="3600" b="1" dirty="0">
                <a:solidFill>
                  <a:srgbClr val="00B050"/>
                </a:solidFill>
              </a:rPr>
            </a:br>
            <a:r>
              <a:rPr lang="en-US" sz="2000" b="1" dirty="0">
                <a:solidFill>
                  <a:srgbClr val="0070C0"/>
                </a:solidFill>
              </a:rPr>
              <a:t>ESTONIA: </a:t>
            </a:r>
            <a:r>
              <a:rPr lang="en-GB" sz="2000" b="1" dirty="0">
                <a:solidFill>
                  <a:srgbClr val="0070C0"/>
                </a:solidFill>
              </a:rPr>
              <a:t>Motivations and hindrances for adult educations   </a:t>
            </a:r>
            <a:br>
              <a:rPr lang="ru-RU" dirty="0"/>
            </a:br>
            <a:br>
              <a:rPr lang="en-US" sz="2400" b="1" dirty="0"/>
            </a:br>
            <a:r>
              <a:rPr lang="lt-LT" sz="2400" b="1" dirty="0"/>
              <a:t>Obstacles</a:t>
            </a:r>
            <a:r>
              <a:rPr lang="en-US" sz="2400" b="1" dirty="0"/>
              <a:t> of education</a:t>
            </a:r>
            <a:br>
              <a:rPr lang="en-US" sz="2400" b="1" dirty="0"/>
            </a:br>
            <a:br>
              <a:rPr lang="lt-LT" sz="2400" dirty="0"/>
            </a:br>
            <a:r>
              <a:rPr lang="en-US" sz="2000" dirty="0"/>
              <a:t>- </a:t>
            </a:r>
            <a:r>
              <a:rPr lang="en-GB" sz="2000" dirty="0"/>
              <a:t>No time. </a:t>
            </a:r>
            <a:br>
              <a:rPr lang="ru-RU" sz="2000" dirty="0"/>
            </a:br>
            <a:r>
              <a:rPr lang="en-US" sz="2000" dirty="0"/>
              <a:t>- </a:t>
            </a:r>
            <a:r>
              <a:rPr lang="en-GB" sz="2000" dirty="0"/>
              <a:t>No interesting topics/subjects to lean.</a:t>
            </a:r>
            <a:br>
              <a:rPr lang="ru-RU" sz="2000" dirty="0"/>
            </a:br>
            <a:r>
              <a:rPr lang="en-US" sz="2000" dirty="0"/>
              <a:t>- </a:t>
            </a:r>
            <a:r>
              <a:rPr lang="en-GB" sz="2000" dirty="0"/>
              <a:t>No strong teachers/trainers who can teach adults.</a:t>
            </a:r>
            <a:br>
              <a:rPr lang="ru-RU" sz="2000" dirty="0"/>
            </a:br>
            <a:r>
              <a:rPr lang="en-US" sz="2000" dirty="0"/>
              <a:t>- </a:t>
            </a:r>
            <a:r>
              <a:rPr lang="en-GB" sz="2000" dirty="0"/>
              <a:t>No useful certificates/diplomas after learning.</a:t>
            </a:r>
            <a:br>
              <a:rPr lang="ru-RU" sz="2000" dirty="0"/>
            </a:br>
            <a:br>
              <a:rPr lang="en-US" sz="2000" dirty="0"/>
            </a:br>
            <a:r>
              <a:rPr lang="lt-LT" sz="2000" b="1" dirty="0"/>
              <a:t>Benefits of education</a:t>
            </a:r>
            <a:br>
              <a:rPr lang="en-US" sz="2000" b="1" dirty="0"/>
            </a:br>
            <a:br>
              <a:rPr lang="lt-LT" sz="2000" dirty="0"/>
            </a:br>
            <a:r>
              <a:rPr lang="en-US" sz="2000" dirty="0"/>
              <a:t>- </a:t>
            </a:r>
            <a:r>
              <a:rPr lang="en-GB" sz="2000" dirty="0"/>
              <a:t>Opportunity for up-skilling and reskilling. </a:t>
            </a:r>
            <a:br>
              <a:rPr lang="ru-RU" sz="2000" dirty="0"/>
            </a:br>
            <a:r>
              <a:rPr lang="en-US" sz="2000" dirty="0"/>
              <a:t>- </a:t>
            </a:r>
            <a:r>
              <a:rPr lang="en-GB" sz="2000" dirty="0"/>
              <a:t>Opportunity to find new job. </a:t>
            </a:r>
            <a:br>
              <a:rPr lang="ru-RU" sz="2000" dirty="0"/>
            </a:br>
            <a:r>
              <a:rPr lang="en-US" sz="2000" dirty="0"/>
              <a:t>- </a:t>
            </a:r>
            <a:r>
              <a:rPr lang="en-GB" sz="2000" dirty="0"/>
              <a:t>Opportunity for inclusion (socialisation). </a:t>
            </a:r>
            <a:br>
              <a:rPr lang="ru-RU" sz="2400" dirty="0"/>
            </a:br>
            <a:r>
              <a:rPr lang="en-US" sz="2000" dirty="0"/>
              <a:t>- </a:t>
            </a:r>
            <a:r>
              <a:rPr lang="en-GB" sz="2000" dirty="0"/>
              <a:t>Opportunity to learn something new for self-esteem. </a:t>
            </a:r>
            <a:endParaRPr lang="ru-RU" sz="2000" dirty="0"/>
          </a:p>
        </p:txBody>
      </p:sp>
      <p:sp>
        <p:nvSpPr>
          <p:cNvPr id="8" name="TextBox 7">
            <a:extLst>
              <a:ext uri="{FF2B5EF4-FFF2-40B4-BE49-F238E27FC236}">
                <a16:creationId xmlns:a16="http://schemas.microsoft.com/office/drawing/2014/main" id="{5D3D07AC-CE09-4716-A343-1F67F75541E6}"/>
              </a:ext>
            </a:extLst>
          </p:cNvPr>
          <p:cNvSpPr txBox="1"/>
          <p:nvPr/>
        </p:nvSpPr>
        <p:spPr>
          <a:xfrm>
            <a:off x="332989" y="1295619"/>
            <a:ext cx="800219" cy="5044611"/>
          </a:xfrm>
          <a:prstGeom prst="rect">
            <a:avLst/>
          </a:prstGeom>
          <a:noFill/>
        </p:spPr>
        <p:txBody>
          <a:bodyPr vert="vert270" wrap="square" rtlCol="0">
            <a:spAutoFit/>
          </a:bodyPr>
          <a:lstStyle/>
          <a:p>
            <a:r>
              <a:rPr lang="lt-LT" sz="4000" dirty="0"/>
              <a:t>LESSONS LEARNT</a:t>
            </a:r>
            <a:endParaRPr lang="en-US" sz="4000" dirty="0"/>
          </a:p>
        </p:txBody>
      </p:sp>
    </p:spTree>
    <p:extLst>
      <p:ext uri="{BB962C8B-B14F-4D97-AF65-F5344CB8AC3E}">
        <p14:creationId xmlns:p14="http://schemas.microsoft.com/office/powerpoint/2010/main" val="375936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hlinkClick r:id="rId2"/>
            <a:extLst>
              <a:ext uri="{FF2B5EF4-FFF2-40B4-BE49-F238E27FC236}">
                <a16:creationId xmlns:a16="http://schemas.microsoft.com/office/drawing/2014/main" id="{7D525EA4-4689-4871-A8D4-1B469FD166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0632"/>
            <a:ext cx="10707760" cy="7569911"/>
          </a:xfrm>
        </p:spPr>
      </p:pic>
      <p:sp>
        <p:nvSpPr>
          <p:cNvPr id="2" name="Nadpis 1">
            <a:extLst>
              <a:ext uri="{FF2B5EF4-FFF2-40B4-BE49-F238E27FC236}">
                <a16:creationId xmlns:a16="http://schemas.microsoft.com/office/drawing/2014/main" id="{51CAB58B-ED4C-45BB-860A-60E75495CA11}"/>
              </a:ext>
            </a:extLst>
          </p:cNvPr>
          <p:cNvSpPr>
            <a:spLocks noGrp="1"/>
          </p:cNvSpPr>
          <p:nvPr>
            <p:ph type="title"/>
          </p:nvPr>
        </p:nvSpPr>
        <p:spPr>
          <a:xfrm>
            <a:off x="1295445" y="951469"/>
            <a:ext cx="9207797" cy="5782963"/>
          </a:xfrm>
        </p:spPr>
        <p:txBody>
          <a:bodyPr>
            <a:noAutofit/>
          </a:bodyPr>
          <a:lstStyle/>
          <a:p>
            <a:br>
              <a:rPr lang="en-GB" sz="4000" b="1" u="sng" dirty="0">
                <a:hlinkClick r:id="rId4"/>
              </a:rPr>
            </a:br>
            <a:br>
              <a:rPr lang="en-GB" sz="4000" b="1" u="sng" dirty="0">
                <a:hlinkClick r:id="rId4"/>
              </a:rPr>
            </a:br>
            <a:r>
              <a:rPr lang="en-GB" sz="2000" b="1" u="sng" dirty="0">
                <a:hlinkClick r:id="rId4"/>
              </a:rPr>
              <a:t>The Adult Education Act (2015)</a:t>
            </a:r>
            <a:r>
              <a:rPr lang="en-GB" sz="2000" b="1" dirty="0"/>
              <a:t> is the central act of the adult education system</a:t>
            </a:r>
            <a:br>
              <a:rPr lang="en-GB" sz="2000" dirty="0"/>
            </a:br>
            <a:br>
              <a:rPr lang="en-US" sz="1800" dirty="0"/>
            </a:br>
            <a:r>
              <a:rPr lang="en-US" sz="1800" b="1" dirty="0"/>
              <a:t>One of important sector in the area of adult education is learning of Estonian language by non-Estonians. </a:t>
            </a:r>
            <a:br>
              <a:rPr lang="en-US" sz="1800" b="1" dirty="0"/>
            </a:br>
            <a:br>
              <a:rPr lang="en-US" sz="1800" b="1" dirty="0"/>
            </a:br>
            <a:r>
              <a:rPr lang="en-US" sz="1800" b="1" dirty="0"/>
              <a:t>One of such language centers is </a:t>
            </a:r>
            <a:r>
              <a:rPr lang="en-US" sz="1800" b="1" dirty="0" err="1"/>
              <a:t>Atlasnet</a:t>
            </a:r>
            <a:r>
              <a:rPr lang="en-US" sz="1800" b="1" dirty="0"/>
              <a:t> </a:t>
            </a:r>
            <a:r>
              <a:rPr lang="en-US" sz="1800" b="1" dirty="0" err="1"/>
              <a:t>Keelekeskus</a:t>
            </a:r>
            <a:r>
              <a:rPr lang="en-US" sz="1800" b="1" dirty="0"/>
              <a:t> in Tallinn. Creative testing, methodology of learning and certification are very important in adult education in </a:t>
            </a:r>
            <a:r>
              <a:rPr lang="en-US" sz="1800" b="1" dirty="0" err="1"/>
              <a:t>Atlasnet</a:t>
            </a:r>
            <a:r>
              <a:rPr lang="en-US" sz="1800" b="1" dirty="0"/>
              <a:t> languages center. Face-to-face and digital lessons (audio and video) are in learning program. The main focus is on speaking skills training. </a:t>
            </a:r>
            <a:r>
              <a:rPr lang="en-US" sz="1800" b="1" dirty="0" err="1"/>
              <a:t>Atlasnet</a:t>
            </a:r>
            <a:r>
              <a:rPr lang="en-US" sz="1800" b="1" dirty="0"/>
              <a:t> created own teaching-learning materials and methodic</a:t>
            </a:r>
            <a:br>
              <a:rPr lang="en-US" sz="1800" b="1" dirty="0"/>
            </a:br>
            <a:br>
              <a:rPr lang="en-US" sz="1800" b="1" dirty="0"/>
            </a:br>
            <a:r>
              <a:rPr lang="en-US" sz="1800" b="1" dirty="0"/>
              <a:t>Cooperation with </a:t>
            </a:r>
            <a:r>
              <a:rPr lang="en-US" sz="1800" b="1" dirty="0" err="1"/>
              <a:t>Eesti</a:t>
            </a:r>
            <a:r>
              <a:rPr lang="en-US" sz="1800" b="1" dirty="0"/>
              <a:t> </a:t>
            </a:r>
            <a:r>
              <a:rPr lang="en-US" sz="1800" b="1" dirty="0" err="1"/>
              <a:t>Keele</a:t>
            </a:r>
            <a:r>
              <a:rPr lang="en-US" sz="1800" b="1" dirty="0"/>
              <a:t> </a:t>
            </a:r>
            <a:r>
              <a:rPr lang="en-US" sz="1800" b="1" dirty="0" err="1"/>
              <a:t>Majad</a:t>
            </a:r>
            <a:r>
              <a:rPr lang="en-US" sz="1800" b="1" dirty="0"/>
              <a:t> (Estonian language houses in Tallinn and </a:t>
            </a:r>
            <a:r>
              <a:rPr lang="en-US" sz="1800" b="1" dirty="0" err="1"/>
              <a:t>Narva</a:t>
            </a:r>
            <a:r>
              <a:rPr lang="en-US" sz="1800" b="1" dirty="0"/>
              <a:t> where special courses of Estonian language and culture are provided free of charge. Adult learners can improve Estonian language with native speakers. There are excursions and meetings with interesting people in the program.</a:t>
            </a:r>
            <a:br>
              <a:rPr lang="ru-RU" dirty="0"/>
            </a:br>
            <a:br>
              <a:rPr lang="en-US" sz="2400" dirty="0"/>
            </a:br>
            <a:r>
              <a:rPr lang="en-US" sz="2000" b="1" dirty="0">
                <a:solidFill>
                  <a:srgbClr val="C00000"/>
                </a:solidFill>
              </a:rPr>
              <a:t>Motivation to learn and to improve knowledge and skills are very important in adult education. The trust in teachers</a:t>
            </a:r>
            <a:r>
              <a:rPr lang="en-GB" sz="2000" b="1" dirty="0">
                <a:solidFill>
                  <a:srgbClr val="C00000"/>
                </a:solidFill>
              </a:rPr>
              <a:t>/</a:t>
            </a:r>
            <a:r>
              <a:rPr lang="en-US" sz="2000" b="1" dirty="0">
                <a:solidFill>
                  <a:srgbClr val="C00000"/>
                </a:solidFill>
              </a:rPr>
              <a:t>trainers, creative methods of teaching and learning and good materials (text-books and digital education resources) are part of efficient education process and results.</a:t>
            </a:r>
            <a:r>
              <a:rPr lang="en-US" sz="2000" dirty="0">
                <a:solidFill>
                  <a:srgbClr val="C00000"/>
                </a:solidFill>
              </a:rPr>
              <a:t>  </a:t>
            </a:r>
            <a:br>
              <a:rPr lang="ru-RU" dirty="0"/>
            </a:br>
            <a:br>
              <a:rPr lang="en-US" sz="2400" dirty="0"/>
            </a:br>
            <a:br>
              <a:rPr lang="en-US" sz="2400" dirty="0"/>
            </a:br>
            <a:br>
              <a:rPr lang="en-US" sz="2400" dirty="0"/>
            </a:br>
            <a:endParaRPr lang="cs-CZ" sz="2400" dirty="0"/>
          </a:p>
        </p:txBody>
      </p:sp>
      <p:sp>
        <p:nvSpPr>
          <p:cNvPr id="8" name="TextBox 7">
            <a:extLst>
              <a:ext uri="{FF2B5EF4-FFF2-40B4-BE49-F238E27FC236}">
                <a16:creationId xmlns:a16="http://schemas.microsoft.com/office/drawing/2014/main" id="{5D3D07AC-CE09-4716-A343-1F67F75541E6}"/>
              </a:ext>
            </a:extLst>
          </p:cNvPr>
          <p:cNvSpPr txBox="1"/>
          <p:nvPr/>
        </p:nvSpPr>
        <p:spPr>
          <a:xfrm>
            <a:off x="332989" y="1295619"/>
            <a:ext cx="800219" cy="5044611"/>
          </a:xfrm>
          <a:prstGeom prst="rect">
            <a:avLst/>
          </a:prstGeom>
          <a:noFill/>
        </p:spPr>
        <p:txBody>
          <a:bodyPr vert="vert270" wrap="square" rtlCol="0">
            <a:spAutoFit/>
          </a:bodyPr>
          <a:lstStyle/>
          <a:p>
            <a:r>
              <a:rPr lang="en-US" sz="4000" dirty="0"/>
              <a:t>DISSEMINATION</a:t>
            </a:r>
          </a:p>
        </p:txBody>
      </p:sp>
    </p:spTree>
    <p:extLst>
      <p:ext uri="{BB962C8B-B14F-4D97-AF65-F5344CB8AC3E}">
        <p14:creationId xmlns:p14="http://schemas.microsoft.com/office/powerpoint/2010/main" val="224453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hlinkClick r:id="rId2"/>
            <a:extLst>
              <a:ext uri="{FF2B5EF4-FFF2-40B4-BE49-F238E27FC236}">
                <a16:creationId xmlns:a16="http://schemas.microsoft.com/office/drawing/2014/main" id="{7D525EA4-4689-4871-A8D4-1B469FD166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0632"/>
            <a:ext cx="10707760" cy="7569911"/>
          </a:xfrm>
        </p:spPr>
      </p:pic>
      <p:sp>
        <p:nvSpPr>
          <p:cNvPr id="2" name="Nadpis 1">
            <a:extLst>
              <a:ext uri="{FF2B5EF4-FFF2-40B4-BE49-F238E27FC236}">
                <a16:creationId xmlns:a16="http://schemas.microsoft.com/office/drawing/2014/main" id="{51CAB58B-ED4C-45BB-860A-60E75495CA11}"/>
              </a:ext>
            </a:extLst>
          </p:cNvPr>
          <p:cNvSpPr>
            <a:spLocks noGrp="1"/>
          </p:cNvSpPr>
          <p:nvPr>
            <p:ph type="title"/>
          </p:nvPr>
        </p:nvSpPr>
        <p:spPr>
          <a:xfrm>
            <a:off x="1972638" y="1295619"/>
            <a:ext cx="7803360" cy="1811648"/>
          </a:xfrm>
        </p:spPr>
        <p:txBody>
          <a:bodyPr>
            <a:noAutofit/>
          </a:bodyPr>
          <a:lstStyle/>
          <a:p>
            <a:pPr algn="just"/>
            <a:r>
              <a:rPr lang="en-US" sz="2400" b="1" dirty="0" err="1"/>
              <a:t>Jelena</a:t>
            </a:r>
            <a:r>
              <a:rPr lang="en-US" sz="2400" b="1" dirty="0"/>
              <a:t> </a:t>
            </a:r>
            <a:r>
              <a:rPr lang="en-US" sz="2400" b="1" dirty="0" err="1"/>
              <a:t>Parfjonova</a:t>
            </a:r>
            <a:r>
              <a:rPr lang="en-US" sz="2400" b="1" dirty="0"/>
              <a:t> tells her story how from formal education sector she moved to non-formal education and now run “Academy of Childhood” NGO and kindergarten, trains unemployed people and high school students, participate in Erasmus+ projects and learns all the time to be suitable for </a:t>
            </a:r>
            <a:r>
              <a:rPr lang="en-US" sz="2400" b="1" dirty="0" err="1"/>
              <a:t>labour</a:t>
            </a:r>
            <a:r>
              <a:rPr lang="en-US" sz="2400" b="1" dirty="0"/>
              <a:t> market and to have competences of XXI century.</a:t>
            </a:r>
            <a:endParaRPr lang="cs-CZ" sz="2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466" y="3420293"/>
            <a:ext cx="3766360" cy="23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Леонид\Documents\2019\Hansina\IMG_4378 Jelena Parfjonov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0358" y="3194701"/>
            <a:ext cx="1870034" cy="280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46215"/>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TotalTime>
  <Words>79</Words>
  <Application>Microsoft Office PowerPoint</Application>
  <PresentationFormat>Произвольный</PresentationFormat>
  <Paragraphs>8</Paragraphs>
  <Slides>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vt:i4>
      </vt:variant>
    </vt:vector>
  </HeadingPairs>
  <TitlesOfParts>
    <vt:vector size="8" baseType="lpstr">
      <vt:lpstr>Arial</vt:lpstr>
      <vt:lpstr>Calibri</vt:lpstr>
      <vt:lpstr>Calibri Light</vt:lpstr>
      <vt:lpstr>Motiv Office</vt:lpstr>
      <vt:lpstr>Multiplier event</vt:lpstr>
      <vt:lpstr>Intellectual output 1  ESTONIA: Motivations and hindrances for adult educations     Obstacles of education  - No time.  - No interesting topics/subjects to lean. - No strong teachers/trainers who can teach adults. - No useful certificates/diplomas after learning.  Benefits of education  - Opportunity for up-skilling and reskilling.  - Opportunity to find new job.  - Opportunity for inclusion (socialisation).  - Opportunity to learn something new for self-esteem. </vt:lpstr>
      <vt:lpstr>  The Adult Education Act (2015) is the central act of the adult education system  One of important sector in the area of adult education is learning of Estonian language by non-Estonians.   One of such language centers is Atlasnet Keelekeskus in Tallinn. Creative testing, methodology of learning and certification are very important in adult education in Atlasnet languages center. Face-to-face and digital lessons (audio and video) are in learning program. The main focus is on speaking skills training. Atlasnet created own teaching-learning materials and methodic  Cooperation with Eesti Keele Majad (Estonian language houses in Tallinn and Narva where special courses of Estonian language and culture are provided free of charge. Adult learners can improve Estonian language with native speakers. There are excursions and meetings with interesting people in the program.  Motivation to learn and to improve knowledge and skills are very important in adult education. The trust in teachers/trainers, creative methods of teaching and learning and good materials (text-books and digital education resources) are part of efficient education process and results.      </vt:lpstr>
      <vt:lpstr>Jelena Parfjonova tells her story how from formal education sector she moved to non-formal education and now run “Academy of Childhood” NGO and kindergarten, trains unemployed people and high school students, participate in Erasmus+ projects and learns all the time to be suitable for labour market and to have competences of XXI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Leona Kubišová</dc:creator>
  <cp:lastModifiedBy>user</cp:lastModifiedBy>
  <cp:revision>28</cp:revision>
  <dcterms:created xsi:type="dcterms:W3CDTF">2020-10-26T18:43:37Z</dcterms:created>
  <dcterms:modified xsi:type="dcterms:W3CDTF">2021-04-16T12:02:19Z</dcterms:modified>
</cp:coreProperties>
</file>