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56" r:id="rId3"/>
    <p:sldId id="257" r:id="rId4"/>
    <p:sldId id="263" r:id="rId5"/>
    <p:sldId id="260" r:id="rId6"/>
    <p:sldId id="264" r:id="rId7"/>
    <p:sldId id="266" r:id="rId8"/>
    <p:sldId id="267" r:id="rId9"/>
    <p:sldId id="268" r:id="rId10"/>
    <p:sldId id="262" r:id="rId11"/>
    <p:sldId id="269" r:id="rId1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9CF76-3E99-4D2D-A5D5-4F98A7F8DDBC}" type="datetimeFigureOut">
              <a:rPr lang="cs-CZ" smtClean="0"/>
              <a:t>18.04.2021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1A950-9444-460F-8821-F8F7F22928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9784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9CF76-3E99-4D2D-A5D5-4F98A7F8DDBC}" type="datetimeFigureOut">
              <a:rPr lang="cs-CZ" smtClean="0"/>
              <a:t>18.04.2021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1A950-9444-460F-8821-F8F7F22928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2742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9CF76-3E99-4D2D-A5D5-4F98A7F8DDBC}" type="datetimeFigureOut">
              <a:rPr lang="cs-CZ" smtClean="0"/>
              <a:t>18.04.2021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1A950-9444-460F-8821-F8F7F22928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34545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9CF76-3E99-4D2D-A5D5-4F98A7F8DDBC}" type="datetimeFigureOut">
              <a:rPr lang="cs-CZ" smtClean="0"/>
              <a:t>18.04.2021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1A950-9444-460F-8821-F8F7F22928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39920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9CF76-3E99-4D2D-A5D5-4F98A7F8DDBC}" type="datetimeFigureOut">
              <a:rPr lang="cs-CZ" smtClean="0"/>
              <a:t>18.04.2021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1A950-9444-460F-8821-F8F7F22928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5012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9CF76-3E99-4D2D-A5D5-4F98A7F8DDBC}" type="datetimeFigureOut">
              <a:rPr lang="cs-CZ" smtClean="0"/>
              <a:t>18.04.2021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1A950-9444-460F-8821-F8F7F22928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43038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9CF76-3E99-4D2D-A5D5-4F98A7F8DDBC}" type="datetimeFigureOut">
              <a:rPr lang="cs-CZ" smtClean="0"/>
              <a:t>18.04.2021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1A950-9444-460F-8821-F8F7F22928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285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9CF76-3E99-4D2D-A5D5-4F98A7F8DDBC}" type="datetimeFigureOut">
              <a:rPr lang="cs-CZ" smtClean="0"/>
              <a:t>18.04.2021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1A950-9444-460F-8821-F8F7F22928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836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9CF76-3E99-4D2D-A5D5-4F98A7F8DDBC}" type="datetimeFigureOut">
              <a:rPr lang="cs-CZ" smtClean="0"/>
              <a:t>18.04.2021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1A950-9444-460F-8821-F8F7F22928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79936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9CF76-3E99-4D2D-A5D5-4F98A7F8DDBC}" type="datetimeFigureOut">
              <a:rPr lang="cs-CZ" smtClean="0"/>
              <a:t>18.04.2021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1A950-9444-460F-8821-F8F7F22928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0479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9CF76-3E99-4D2D-A5D5-4F98A7F8DDBC}" type="datetimeFigureOut">
              <a:rPr lang="cs-CZ" smtClean="0"/>
              <a:t>18.04.2021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1A950-9444-460F-8821-F8F7F22928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05508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19CF76-3E99-4D2D-A5D5-4F98A7F8DDBC}" type="datetimeFigureOut">
              <a:rPr lang="cs-CZ" smtClean="0"/>
              <a:t>18.04.2021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B1A950-9444-460F-8821-F8F7F22928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4427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ekopodebrady.cz/ekogymnazium/o-skole/projekty/bob-as-bait-better-adult-training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898" y="160339"/>
            <a:ext cx="11576135" cy="649803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AutoShape 4" descr="https://email.seznam.cz/imageresize/?width=1366&amp;height=657&amp;mid=207015&amp;aid=1&amp;uid=11036290&amp;default=%2Fstatic%2Fwm%2Fimg%2Fdefault-image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9701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5307" y="365125"/>
            <a:ext cx="11320530" cy="1325563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r>
              <a:rPr lang="cs-CZ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BABBAT  ME on-line </a:t>
            </a:r>
            <a:r>
              <a:rPr lang="cs-CZ" b="1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conference</a:t>
            </a:r>
            <a:r>
              <a:rPr lang="cs-CZ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cs-CZ" b="1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April</a:t>
            </a:r>
            <a:r>
              <a:rPr lang="cs-CZ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20, 2021</a:t>
            </a:r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>
          <a:xfrm>
            <a:off x="605307" y="1864261"/>
            <a:ext cx="11320530" cy="4665328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sz="3100" dirty="0"/>
              <a:t>From the government it is expected:</a:t>
            </a:r>
            <a:endParaRPr lang="cs-CZ" sz="3100" dirty="0"/>
          </a:p>
          <a:p>
            <a:pPr lvl="0"/>
            <a:r>
              <a:rPr lang="en-GB" sz="3100" dirty="0"/>
              <a:t>to create networks among employers, companies, public authorities and educational institutions</a:t>
            </a:r>
            <a:endParaRPr lang="cs-CZ" sz="3100" dirty="0"/>
          </a:p>
          <a:p>
            <a:pPr lvl="0"/>
            <a:r>
              <a:rPr lang="en-GB" sz="3100" dirty="0"/>
              <a:t>to support regional and global partnership,</a:t>
            </a:r>
            <a:endParaRPr lang="cs-CZ" sz="3100" dirty="0"/>
          </a:p>
          <a:p>
            <a:pPr lvl="0"/>
            <a:r>
              <a:rPr lang="en-GB" sz="3100" dirty="0"/>
              <a:t>to focus on development of skills needed for useful, successful and satisfying career in the digital age</a:t>
            </a:r>
            <a:endParaRPr lang="cs-CZ" sz="3100" dirty="0"/>
          </a:p>
          <a:p>
            <a:pPr lvl="0"/>
            <a:r>
              <a:rPr lang="en-GB" sz="3100" dirty="0"/>
              <a:t>to use technologies for the public self-education (MOOC).</a:t>
            </a:r>
            <a:endParaRPr lang="cs-CZ" sz="3100" dirty="0"/>
          </a:p>
          <a:p>
            <a:pPr marL="0" indent="0">
              <a:buNone/>
            </a:pPr>
            <a:endParaRPr lang="en-GB" sz="900" dirty="0" smtClean="0"/>
          </a:p>
          <a:p>
            <a:pPr marL="0" indent="0">
              <a:buNone/>
            </a:pPr>
            <a:r>
              <a:rPr lang="en-GB" sz="3600" b="1" dirty="0" smtClean="0">
                <a:solidFill>
                  <a:srgbClr val="0070C0"/>
                </a:solidFill>
              </a:rPr>
              <a:t>BABBAT as the first step for new beginnings</a:t>
            </a:r>
            <a:endParaRPr lang="cs-CZ" sz="3600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GB" sz="1000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GB" i="1" dirty="0" smtClean="0"/>
              <a:t>There are two „pushes“ to motivations. Firstly, it is the </a:t>
            </a:r>
            <a:r>
              <a:rPr lang="en-GB" b="1" i="1" dirty="0" smtClean="0"/>
              <a:t>internal need </a:t>
            </a:r>
            <a:r>
              <a:rPr lang="en-US" i="1" dirty="0" smtClean="0"/>
              <a:t>of individuals, their ambitions and interest in personal and professional growth. Then there is </a:t>
            </a:r>
            <a:r>
              <a:rPr lang="en-US" b="1" i="1" dirty="0" smtClean="0"/>
              <a:t>external pressure</a:t>
            </a:r>
            <a:r>
              <a:rPr lang="en-US" i="1" dirty="0" smtClean="0"/>
              <a:t>, when individuals are lead by circumstances. In real life both are combined. </a:t>
            </a:r>
            <a:r>
              <a:rPr lang="en-US" b="1" i="1" dirty="0" smtClean="0">
                <a:solidFill>
                  <a:srgbClr val="FF0000"/>
                </a:solidFill>
              </a:rPr>
              <a:t>For well functioning motivation individuals must see that their efforts are meaningful.</a:t>
            </a:r>
            <a:r>
              <a:rPr lang="en-US" i="1" dirty="0" smtClean="0"/>
              <a:t> </a:t>
            </a:r>
            <a:r>
              <a:rPr lang="cs-CZ" i="1" dirty="0" smtClean="0"/>
              <a:t>     </a:t>
            </a:r>
          </a:p>
          <a:p>
            <a:pPr marL="0" indent="0">
              <a:buNone/>
            </a:pPr>
            <a:r>
              <a:rPr lang="cs-CZ" i="1" dirty="0"/>
              <a:t>	</a:t>
            </a:r>
            <a:r>
              <a:rPr lang="cs-CZ" i="1" dirty="0" smtClean="0"/>
              <a:t>								Mgr. Jiří Holý, VISK</a:t>
            </a:r>
            <a:endParaRPr lang="en-US" b="1" dirty="0" smtClean="0">
              <a:solidFill>
                <a:srgbClr val="0070C0"/>
              </a:solidFill>
            </a:endParaRPr>
          </a:p>
          <a:p>
            <a:endParaRPr lang="cs-CZ" dirty="0" smtClean="0"/>
          </a:p>
          <a:p>
            <a:pPr marL="0" indent="0">
              <a:buNone/>
            </a:pPr>
            <a:endParaRPr lang="en-US" dirty="0" smtClean="0"/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8297" y="3640539"/>
            <a:ext cx="2828789" cy="1396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146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92428" y="365125"/>
            <a:ext cx="10761372" cy="1325563"/>
          </a:xfrm>
          <a:solidFill>
            <a:srgbClr val="0070C0"/>
          </a:solidFill>
        </p:spPr>
        <p:txBody>
          <a:bodyPr/>
          <a:lstStyle/>
          <a:p>
            <a:r>
              <a:rPr lang="cs-CZ" b="1">
                <a:solidFill>
                  <a:schemeClr val="accent1">
                    <a:lumMod val="20000"/>
                    <a:lumOff val="80000"/>
                  </a:schemeClr>
                </a:solidFill>
              </a:rPr>
              <a:t>BABBAT  ME on-line conference April 20, 2021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6212" y="1877140"/>
            <a:ext cx="10658341" cy="4351338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en-GB" b="1" dirty="0" smtClean="0">
                <a:solidFill>
                  <a:srgbClr val="0070C0"/>
                </a:solidFill>
              </a:rPr>
              <a:t>BABBAT </a:t>
            </a:r>
            <a:r>
              <a:rPr lang="cs-CZ" b="1" dirty="0" smtClean="0">
                <a:solidFill>
                  <a:srgbClr val="0070C0"/>
                </a:solidFill>
              </a:rPr>
              <a:t>i</a:t>
            </a:r>
            <a:r>
              <a:rPr lang="en-GB" b="1" dirty="0" smtClean="0">
                <a:solidFill>
                  <a:srgbClr val="0070C0"/>
                </a:solidFill>
              </a:rPr>
              <a:t>s </a:t>
            </a:r>
            <a:r>
              <a:rPr lang="en-GB" b="1" dirty="0">
                <a:solidFill>
                  <a:srgbClr val="0070C0"/>
                </a:solidFill>
              </a:rPr>
              <a:t>the first step for new </a:t>
            </a:r>
            <a:r>
              <a:rPr lang="en-GB" b="1" dirty="0" smtClean="0">
                <a:solidFill>
                  <a:srgbClr val="0070C0"/>
                </a:solidFill>
              </a:rPr>
              <a:t>beginnings</a:t>
            </a:r>
            <a:r>
              <a:rPr lang="cs-CZ" b="1" dirty="0" smtClean="0">
                <a:solidFill>
                  <a:srgbClr val="0070C0"/>
                </a:solidFill>
              </a:rPr>
              <a:t> </a:t>
            </a:r>
            <a:r>
              <a:rPr lang="cs-CZ" b="1" dirty="0" err="1" smtClean="0">
                <a:solidFill>
                  <a:srgbClr val="0070C0"/>
                </a:solidFill>
              </a:rPr>
              <a:t>at</a:t>
            </a:r>
            <a:r>
              <a:rPr lang="cs-CZ" b="1" dirty="0" smtClean="0">
                <a:solidFill>
                  <a:srgbClr val="0070C0"/>
                </a:solidFill>
              </a:rPr>
              <a:t> </a:t>
            </a:r>
            <a:r>
              <a:rPr lang="cs-CZ" b="1" dirty="0" err="1" smtClean="0">
                <a:solidFill>
                  <a:srgbClr val="0070C0"/>
                </a:solidFill>
              </a:rPr>
              <a:t>the</a:t>
            </a:r>
            <a:r>
              <a:rPr lang="cs-CZ" b="1" dirty="0" smtClean="0">
                <a:solidFill>
                  <a:srgbClr val="0070C0"/>
                </a:solidFill>
              </a:rPr>
              <a:t> </a:t>
            </a:r>
            <a:r>
              <a:rPr lang="cs-CZ" b="1" dirty="0" err="1" smtClean="0">
                <a:solidFill>
                  <a:srgbClr val="0070C0"/>
                </a:solidFill>
              </a:rPr>
              <a:t>labour</a:t>
            </a:r>
            <a:r>
              <a:rPr lang="cs-CZ" b="1" dirty="0" smtClean="0">
                <a:solidFill>
                  <a:srgbClr val="0070C0"/>
                </a:solidFill>
              </a:rPr>
              <a:t> market</a:t>
            </a:r>
          </a:p>
          <a:p>
            <a:pPr marL="0" indent="0">
              <a:buNone/>
            </a:pP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those</a:t>
            </a:r>
            <a:r>
              <a:rPr lang="cs-CZ" dirty="0" smtClean="0"/>
              <a:t> </a:t>
            </a:r>
            <a:r>
              <a:rPr lang="cs-CZ" dirty="0" err="1" smtClean="0"/>
              <a:t>who</a:t>
            </a:r>
            <a:r>
              <a:rPr lang="cs-CZ" dirty="0" smtClean="0"/>
              <a:t> </a:t>
            </a:r>
            <a:r>
              <a:rPr lang="cs-CZ" smtClean="0"/>
              <a:t>will </a:t>
            </a:r>
            <a:r>
              <a:rPr lang="cs-CZ" dirty="0" smtClean="0"/>
              <a:t>to </a:t>
            </a:r>
            <a:r>
              <a:rPr lang="cs-CZ" dirty="0" err="1" smtClean="0"/>
              <a:t>be</a:t>
            </a:r>
            <a:endParaRPr lang="cs-CZ" dirty="0" smtClean="0"/>
          </a:p>
          <a:p>
            <a:pPr marL="0" indent="0">
              <a:buNone/>
            </a:pPr>
            <a:r>
              <a:rPr lang="cs-CZ" dirty="0" smtClean="0"/>
              <a:t>and </a:t>
            </a:r>
            <a:r>
              <a:rPr lang="cs-CZ" dirty="0" err="1" smtClean="0"/>
              <a:t>know</a:t>
            </a:r>
            <a:r>
              <a:rPr lang="cs-CZ" dirty="0" smtClean="0"/>
              <a:t> </a:t>
            </a:r>
            <a:r>
              <a:rPr lang="cs-CZ" dirty="0" err="1" smtClean="0"/>
              <a:t>they</a:t>
            </a:r>
            <a:r>
              <a:rPr lang="cs-CZ" dirty="0" smtClean="0"/>
              <a:t> are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4752" y="2660674"/>
            <a:ext cx="2405263" cy="1187080"/>
          </a:xfrm>
          <a:prstGeom prst="rect">
            <a:avLst/>
          </a:prstGeom>
        </p:spPr>
      </p:pic>
      <p:pic>
        <p:nvPicPr>
          <p:cNvPr id="5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3322" y="3525782"/>
            <a:ext cx="5679583" cy="243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4161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85611" y="566670"/>
            <a:ext cx="10637950" cy="888643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cs-CZ" sz="44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BABBAT  ME on-line </a:t>
            </a:r>
            <a:r>
              <a:rPr lang="cs-CZ" sz="4400" b="1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conference</a:t>
            </a:r>
            <a:r>
              <a:rPr lang="cs-CZ" sz="44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cs-CZ" sz="4400" b="1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April</a:t>
            </a:r>
            <a:r>
              <a:rPr lang="cs-CZ" sz="44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20, 2021</a:t>
            </a:r>
            <a:endParaRPr lang="cs-CZ" sz="4400" b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3721" y="1648496"/>
            <a:ext cx="10637950" cy="4726546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sz="3200" dirty="0"/>
              <a:t>Czech team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sz="3200" dirty="0" err="1" smtClean="0"/>
              <a:t>Work</a:t>
            </a:r>
            <a:r>
              <a:rPr lang="cs-CZ" sz="3200" dirty="0" smtClean="0"/>
              <a:t> on O1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sz="3200" dirty="0" err="1" smtClean="0"/>
              <a:t>Value</a:t>
            </a:r>
            <a:r>
              <a:rPr lang="cs-CZ" sz="3200" dirty="0" smtClean="0"/>
              <a:t> </a:t>
            </a:r>
            <a:r>
              <a:rPr lang="cs-CZ" sz="3200" dirty="0" err="1" smtClean="0"/>
              <a:t>added</a:t>
            </a:r>
            <a:r>
              <a:rPr lang="cs-CZ" sz="3200" dirty="0" smtClean="0"/>
              <a:t> to 01 in Covid-19 </a:t>
            </a:r>
            <a:r>
              <a:rPr lang="cs-CZ" sz="3200" dirty="0" err="1" smtClean="0"/>
              <a:t>times</a:t>
            </a:r>
            <a:endParaRPr lang="cs-CZ" sz="3200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cs-CZ" dirty="0"/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cs-CZ" dirty="0" smtClean="0"/>
          </a:p>
          <a:p>
            <a:pPr lvl="3" algn="l"/>
            <a:r>
              <a:rPr lang="cs-CZ" dirty="0" smtClean="0"/>
              <a:t>			</a:t>
            </a:r>
            <a:r>
              <a:rPr lang="cs-CZ" sz="3200" b="1" dirty="0" smtClean="0">
                <a:solidFill>
                  <a:schemeClr val="accent1">
                    <a:lumMod val="75000"/>
                  </a:schemeClr>
                </a:solidFill>
              </a:rPr>
              <a:t>PhDr. Eva Svobodová</a:t>
            </a:r>
            <a:endParaRPr lang="cs-CZ" sz="32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cs-CZ" b="1" dirty="0" smtClean="0">
                <a:solidFill>
                  <a:srgbClr val="0070C0"/>
                </a:solidFill>
              </a:rPr>
              <a:t>EKO </a:t>
            </a:r>
            <a:r>
              <a:rPr lang="cs-CZ" b="1" dirty="0" err="1" smtClean="0">
                <a:solidFill>
                  <a:srgbClr val="0070C0"/>
                </a:solidFill>
              </a:rPr>
              <a:t>Grammar</a:t>
            </a:r>
            <a:r>
              <a:rPr lang="cs-CZ" b="1" dirty="0" smtClean="0">
                <a:solidFill>
                  <a:srgbClr val="0070C0"/>
                </a:solidFill>
              </a:rPr>
              <a:t> </a:t>
            </a:r>
            <a:r>
              <a:rPr lang="cs-CZ" b="1" dirty="0" err="1" smtClean="0">
                <a:solidFill>
                  <a:srgbClr val="0070C0"/>
                </a:solidFill>
              </a:rPr>
              <a:t>School</a:t>
            </a:r>
            <a:r>
              <a:rPr lang="cs-CZ" b="1" dirty="0" smtClean="0">
                <a:solidFill>
                  <a:srgbClr val="0070C0"/>
                </a:solidFill>
              </a:rPr>
              <a:t> and VET </a:t>
            </a:r>
            <a:r>
              <a:rPr lang="cs-CZ" b="1" dirty="0" err="1" smtClean="0">
                <a:solidFill>
                  <a:srgbClr val="0070C0"/>
                </a:solidFill>
              </a:rPr>
              <a:t>School</a:t>
            </a:r>
            <a:r>
              <a:rPr lang="cs-CZ" b="1" dirty="0" smtClean="0">
                <a:solidFill>
                  <a:srgbClr val="0070C0"/>
                </a:solidFill>
              </a:rPr>
              <a:t> </a:t>
            </a:r>
            <a:r>
              <a:rPr lang="cs-CZ" b="1" dirty="0" err="1" smtClean="0">
                <a:solidFill>
                  <a:srgbClr val="0070C0"/>
                </a:solidFill>
              </a:rPr>
              <a:t>of</a:t>
            </a:r>
            <a:r>
              <a:rPr lang="cs-CZ" b="1" dirty="0" smtClean="0">
                <a:solidFill>
                  <a:srgbClr val="0070C0"/>
                </a:solidFill>
              </a:rPr>
              <a:t> </a:t>
            </a:r>
            <a:r>
              <a:rPr lang="cs-CZ" b="1" dirty="0" err="1" smtClean="0">
                <a:solidFill>
                  <a:srgbClr val="0070C0"/>
                </a:solidFill>
              </a:rPr>
              <a:t>Multimedia</a:t>
            </a:r>
            <a:r>
              <a:rPr lang="cs-CZ" b="1" dirty="0" smtClean="0">
                <a:solidFill>
                  <a:srgbClr val="0070C0"/>
                </a:solidFill>
              </a:rPr>
              <a:t> </a:t>
            </a:r>
            <a:r>
              <a:rPr lang="cs-CZ" b="1" dirty="0" err="1" smtClean="0">
                <a:solidFill>
                  <a:srgbClr val="0070C0"/>
                </a:solidFill>
              </a:rPr>
              <a:t>Studies</a:t>
            </a:r>
            <a:r>
              <a:rPr lang="cs-CZ" b="1" dirty="0" smtClean="0">
                <a:solidFill>
                  <a:srgbClr val="0070C0"/>
                </a:solidFill>
              </a:rPr>
              <a:t> Poděbrady, </a:t>
            </a:r>
            <a:r>
              <a:rPr lang="cs-CZ" b="1" dirty="0" err="1" smtClean="0">
                <a:solidFill>
                  <a:srgbClr val="0070C0"/>
                </a:solidFill>
              </a:rPr>
              <a:t>Czechia</a:t>
            </a:r>
            <a:endParaRPr lang="cs-CZ" b="1" dirty="0" smtClean="0">
              <a:solidFill>
                <a:srgbClr val="0070C0"/>
              </a:solidFill>
            </a:endParaRPr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5637" y="1803043"/>
            <a:ext cx="4369896" cy="2155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692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60608" y="365125"/>
            <a:ext cx="10993192" cy="1325563"/>
          </a:xfrm>
          <a:solidFill>
            <a:srgbClr val="0070C0"/>
          </a:solidFill>
        </p:spPr>
        <p:txBody>
          <a:bodyPr/>
          <a:lstStyle/>
          <a:p>
            <a:r>
              <a:rPr lang="cs-CZ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BABBAT  ME on-line </a:t>
            </a:r>
            <a:r>
              <a:rPr lang="cs-CZ" b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conference</a:t>
            </a:r>
            <a:r>
              <a:rPr lang="cs-CZ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cs-CZ" b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April</a:t>
            </a:r>
            <a:r>
              <a:rPr lang="cs-CZ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20, 2021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7719" y="1895475"/>
            <a:ext cx="10993192" cy="4871389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 smtClean="0">
                <a:solidFill>
                  <a:schemeClr val="accent1">
                    <a:lumMod val="50000"/>
                  </a:schemeClr>
                </a:solidFill>
              </a:rPr>
              <a:t>CZECH TEAM</a:t>
            </a:r>
          </a:p>
          <a:p>
            <a:pPr marL="0" indent="0">
              <a:buNone/>
            </a:pPr>
            <a:r>
              <a:rPr lang="cs-CZ" dirty="0" smtClean="0"/>
              <a:t>Eva Svobodová</a:t>
            </a:r>
          </a:p>
          <a:p>
            <a:pPr marL="0" indent="0">
              <a:buNone/>
            </a:pPr>
            <a:r>
              <a:rPr lang="cs-CZ" dirty="0" smtClean="0"/>
              <a:t>Kateřina Zumrová</a:t>
            </a:r>
          </a:p>
          <a:p>
            <a:pPr marL="0" indent="0">
              <a:buNone/>
            </a:pPr>
            <a:r>
              <a:rPr lang="cs-CZ" dirty="0" smtClean="0"/>
              <a:t>Aleš Bezouška</a:t>
            </a:r>
          </a:p>
          <a:p>
            <a:pPr marL="0" indent="0">
              <a:buNone/>
            </a:pPr>
            <a:r>
              <a:rPr lang="cs-CZ" dirty="0" smtClean="0"/>
              <a:t>Leona Kubišová</a:t>
            </a:r>
          </a:p>
          <a:p>
            <a:pPr marL="0" indent="0">
              <a:buNone/>
            </a:pPr>
            <a:r>
              <a:rPr lang="cs-CZ" dirty="0" smtClean="0"/>
              <a:t>Monika Martínková</a:t>
            </a:r>
          </a:p>
          <a:p>
            <a:pPr marL="0" indent="0">
              <a:buNone/>
            </a:pPr>
            <a:r>
              <a:rPr lang="cs-CZ" dirty="0" smtClean="0"/>
              <a:t>Šimon Chloupek</a:t>
            </a:r>
          </a:p>
          <a:p>
            <a:pPr marL="0" indent="0">
              <a:buNone/>
            </a:pPr>
            <a:r>
              <a:rPr lang="cs-CZ" dirty="0"/>
              <a:t>Radek </a:t>
            </a:r>
            <a:r>
              <a:rPr lang="cs-CZ" dirty="0" smtClean="0"/>
              <a:t>Stýblo</a:t>
            </a:r>
          </a:p>
          <a:p>
            <a:pPr marL="0" indent="0">
              <a:buNone/>
            </a:pPr>
            <a:r>
              <a:rPr lang="cs-CZ" dirty="0" smtClean="0"/>
              <a:t>Petr </a:t>
            </a:r>
            <a:r>
              <a:rPr lang="cs-CZ" dirty="0" err="1" smtClean="0"/>
              <a:t>Hercik</a:t>
            </a: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1738" y="1329299"/>
            <a:ext cx="2883727" cy="1422341"/>
          </a:xfrm>
          <a:prstGeom prst="rect">
            <a:avLst/>
          </a:prstGeom>
        </p:spPr>
      </p:pic>
      <p:pic>
        <p:nvPicPr>
          <p:cNvPr id="1026" name="Picture 2" descr="Učitelé | EKO GYMNÁZIUM PODĚBRAD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4270" y="2034136"/>
            <a:ext cx="1165216" cy="160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Učitelé | EKO GYMNÁZIUM PODĚBRAD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2855" y="2040469"/>
            <a:ext cx="1165216" cy="160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10" descr="Leona Kubišová on Behanc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37114" y="4167596"/>
            <a:ext cx="1684743" cy="1684743"/>
          </a:xfrm>
          <a:prstGeom prst="rect">
            <a:avLst/>
          </a:prstGeom>
        </p:spPr>
      </p:pic>
      <p:pic>
        <p:nvPicPr>
          <p:cNvPr id="1040" name="Picture 16" descr="PhDr. Eva Svobodová – Řízení školy | rizeniskoly.cz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6048" y="2021098"/>
            <a:ext cx="1214238" cy="1435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47227" y="2004817"/>
            <a:ext cx="1684743" cy="1684743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85535" y="4167596"/>
            <a:ext cx="1233151" cy="1701748"/>
          </a:xfrm>
          <a:prstGeom prst="rect">
            <a:avLst/>
          </a:prstGeom>
        </p:spPr>
      </p:pic>
      <p:sp>
        <p:nvSpPr>
          <p:cNvPr id="6" name="AutoShape 2" descr="https://email.seznam.cz/imageresize/?width=1366&amp;height=600&amp;mid=206346&amp;aid=1&amp;uid=11036290&amp;default=%2Fstatic%2Fwm%2Fimg%2Fdefault-image.svg"/>
          <p:cNvSpPr>
            <a:spLocks noChangeAspect="1" noChangeArrowheads="1"/>
          </p:cNvSpPr>
          <p:nvPr/>
        </p:nvSpPr>
        <p:spPr bwMode="auto">
          <a:xfrm>
            <a:off x="6574840" y="2502634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" name="AutoShape 4" descr="https://email.seznam.cz/imageresize/?width=1366&amp;height=600&amp;mid=206346&amp;aid=1&amp;uid=11036290&amp;default=%2Fstatic%2Fwm%2Fimg%2Fdefault-image.svg"/>
          <p:cNvSpPr>
            <a:spLocks noChangeAspect="1" noChangeArrowheads="1"/>
          </p:cNvSpPr>
          <p:nvPr/>
        </p:nvSpPr>
        <p:spPr bwMode="auto">
          <a:xfrm>
            <a:off x="360608" y="1603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7449" y="4193453"/>
            <a:ext cx="1354864" cy="2107909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3249" y="4193453"/>
            <a:ext cx="1452808" cy="208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513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5003" y="159063"/>
            <a:ext cx="11256135" cy="1325563"/>
          </a:xfrm>
          <a:solidFill>
            <a:srgbClr val="0070C0"/>
          </a:solidFill>
        </p:spPr>
        <p:txBody>
          <a:bodyPr/>
          <a:lstStyle/>
          <a:p>
            <a:r>
              <a:rPr lang="cs-CZ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BABBAT  ME on-line </a:t>
            </a:r>
            <a:r>
              <a:rPr lang="cs-CZ" b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conference</a:t>
            </a:r>
            <a:r>
              <a:rPr lang="cs-CZ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cs-CZ" b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April</a:t>
            </a:r>
            <a:r>
              <a:rPr lang="cs-CZ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20, 2021</a:t>
            </a:r>
            <a:endParaRPr lang="cs-CZ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5003" y="1484626"/>
            <a:ext cx="11256135" cy="5199509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3300" dirty="0" smtClean="0"/>
              <a:t>O1 = </a:t>
            </a:r>
            <a:r>
              <a:rPr lang="cs-CZ" sz="3300" dirty="0" err="1" smtClean="0"/>
              <a:t>Motivation</a:t>
            </a:r>
            <a:r>
              <a:rPr lang="cs-CZ" sz="3300" dirty="0" smtClean="0"/>
              <a:t> + Best </a:t>
            </a:r>
            <a:r>
              <a:rPr lang="cs-CZ" sz="3300" dirty="0" err="1" smtClean="0"/>
              <a:t>Practice</a:t>
            </a:r>
            <a:r>
              <a:rPr lang="cs-CZ" sz="3300" dirty="0" smtClean="0"/>
              <a:t> </a:t>
            </a:r>
            <a:r>
              <a:rPr lang="cs-CZ" sz="3300" dirty="0" err="1" smtClean="0"/>
              <a:t>Example</a:t>
            </a:r>
            <a:r>
              <a:rPr lang="cs-CZ" sz="3300" dirty="0" smtClean="0"/>
              <a:t> + </a:t>
            </a:r>
            <a:r>
              <a:rPr lang="cs-CZ" sz="3300" dirty="0" err="1" smtClean="0"/>
              <a:t>Focus</a:t>
            </a:r>
            <a:r>
              <a:rPr lang="cs-CZ" sz="3300" dirty="0" smtClean="0"/>
              <a:t> Group</a:t>
            </a:r>
          </a:p>
          <a:p>
            <a:pPr marL="0" indent="0">
              <a:buNone/>
            </a:pPr>
            <a:r>
              <a:rPr lang="cs-CZ" sz="3200" b="1" dirty="0" err="1" smtClean="0"/>
              <a:t>Goals</a:t>
            </a:r>
            <a:r>
              <a:rPr lang="cs-CZ" sz="3200" b="1" dirty="0" smtClean="0"/>
              <a:t>:</a:t>
            </a:r>
          </a:p>
          <a:p>
            <a:r>
              <a:rPr lang="cs-CZ" sz="3300" dirty="0" smtClean="0"/>
              <a:t>To map </a:t>
            </a:r>
            <a:r>
              <a:rPr lang="cs-CZ" sz="3300" dirty="0" err="1" smtClean="0"/>
              <a:t>the</a:t>
            </a:r>
            <a:r>
              <a:rPr lang="cs-CZ" sz="3300" dirty="0" smtClean="0"/>
              <a:t> </a:t>
            </a:r>
            <a:r>
              <a:rPr lang="cs-CZ" sz="3300" dirty="0" err="1" smtClean="0"/>
              <a:t>situation</a:t>
            </a:r>
            <a:r>
              <a:rPr lang="cs-CZ" sz="3300" dirty="0" smtClean="0"/>
              <a:t> in partner </a:t>
            </a:r>
            <a:r>
              <a:rPr lang="cs-CZ" sz="3300" dirty="0" err="1" smtClean="0"/>
              <a:t>countries</a:t>
            </a:r>
            <a:endParaRPr lang="cs-CZ" sz="3300" dirty="0" smtClean="0"/>
          </a:p>
          <a:p>
            <a:r>
              <a:rPr lang="cs-CZ" sz="3300" dirty="0" smtClean="0"/>
              <a:t>To </a:t>
            </a:r>
            <a:r>
              <a:rPr lang="cs-CZ" sz="3300" dirty="0" err="1" smtClean="0"/>
              <a:t>find</a:t>
            </a:r>
            <a:r>
              <a:rPr lang="cs-CZ" sz="3300" dirty="0" smtClean="0"/>
              <a:t> </a:t>
            </a:r>
            <a:r>
              <a:rPr lang="cs-CZ" sz="3300" dirty="0" err="1" smtClean="0"/>
              <a:t>motivating</a:t>
            </a:r>
            <a:r>
              <a:rPr lang="cs-CZ" sz="3300" dirty="0" smtClean="0"/>
              <a:t> </a:t>
            </a:r>
            <a:r>
              <a:rPr lang="cs-CZ" sz="3300" dirty="0" err="1" smtClean="0"/>
              <a:t>examples</a:t>
            </a:r>
            <a:r>
              <a:rPr lang="cs-CZ" sz="3300" dirty="0" smtClean="0"/>
              <a:t> in </a:t>
            </a:r>
            <a:r>
              <a:rPr lang="cs-CZ" sz="3300" dirty="0" err="1" smtClean="0"/>
              <a:t>career</a:t>
            </a:r>
            <a:r>
              <a:rPr lang="cs-CZ" sz="3300" dirty="0" smtClean="0"/>
              <a:t> start-</a:t>
            </a:r>
            <a:r>
              <a:rPr lang="cs-CZ" sz="3300" dirty="0" err="1" smtClean="0"/>
              <a:t>ups</a:t>
            </a:r>
            <a:endParaRPr lang="cs-CZ" sz="3300" dirty="0" smtClean="0"/>
          </a:p>
          <a:p>
            <a:r>
              <a:rPr lang="cs-CZ" sz="3300" dirty="0" smtClean="0"/>
              <a:t>To </a:t>
            </a:r>
            <a:r>
              <a:rPr lang="cs-CZ" sz="3300" dirty="0" err="1" smtClean="0"/>
              <a:t>learn</a:t>
            </a:r>
            <a:r>
              <a:rPr lang="cs-CZ" sz="3300" dirty="0" smtClean="0"/>
              <a:t> and </a:t>
            </a:r>
            <a:r>
              <a:rPr lang="cs-CZ" sz="3300" dirty="0" err="1" smtClean="0"/>
              <a:t>share</a:t>
            </a:r>
            <a:r>
              <a:rPr lang="cs-CZ" sz="3300" dirty="0" smtClean="0"/>
              <a:t> </a:t>
            </a:r>
            <a:r>
              <a:rPr lang="cs-CZ" sz="3300" dirty="0" err="1" smtClean="0"/>
              <a:t>from</a:t>
            </a:r>
            <a:r>
              <a:rPr lang="cs-CZ" sz="3300" dirty="0" smtClean="0"/>
              <a:t> </a:t>
            </a:r>
            <a:r>
              <a:rPr lang="cs-CZ" sz="3300" dirty="0" err="1" smtClean="0"/>
              <a:t>experts</a:t>
            </a:r>
            <a:endParaRPr lang="cs-CZ" sz="3300" dirty="0" smtClean="0"/>
          </a:p>
          <a:p>
            <a:pPr marL="0" indent="0">
              <a:buNone/>
            </a:pPr>
            <a:r>
              <a:rPr lang="cs-CZ" sz="3300" b="1" dirty="0" smtClean="0"/>
              <a:t>Czech team role:</a:t>
            </a:r>
          </a:p>
          <a:p>
            <a:r>
              <a:rPr lang="cs-CZ" sz="3300" dirty="0" smtClean="0"/>
              <a:t>To supervise </a:t>
            </a:r>
            <a:r>
              <a:rPr lang="cs-CZ" sz="3300" dirty="0" err="1" smtClean="0"/>
              <a:t>all</a:t>
            </a:r>
            <a:r>
              <a:rPr lang="cs-CZ" sz="3300" dirty="0" smtClean="0"/>
              <a:t> </a:t>
            </a:r>
            <a:r>
              <a:rPr lang="cs-CZ" sz="3300" dirty="0" err="1" smtClean="0"/>
              <a:t>submitted</a:t>
            </a:r>
            <a:r>
              <a:rPr lang="cs-CZ" sz="3300" dirty="0" smtClean="0"/>
              <a:t> </a:t>
            </a:r>
            <a:r>
              <a:rPr lang="cs-CZ" sz="3300" dirty="0" err="1" smtClean="0"/>
              <a:t>materials</a:t>
            </a:r>
            <a:endParaRPr lang="cs-CZ" sz="3300" dirty="0" smtClean="0"/>
          </a:p>
          <a:p>
            <a:r>
              <a:rPr lang="cs-CZ" sz="3300" dirty="0" err="1" smtClean="0"/>
              <a:t>Create</a:t>
            </a:r>
            <a:r>
              <a:rPr lang="cs-CZ" sz="3300" dirty="0" smtClean="0"/>
              <a:t> O1 design </a:t>
            </a:r>
            <a:r>
              <a:rPr lang="cs-CZ" sz="3300" dirty="0"/>
              <a:t>– </a:t>
            </a:r>
            <a:r>
              <a:rPr lang="cs-CZ" sz="3300" dirty="0" err="1"/>
              <a:t>simple</a:t>
            </a:r>
            <a:r>
              <a:rPr lang="cs-CZ" sz="3300" dirty="0"/>
              <a:t>, </a:t>
            </a:r>
            <a:r>
              <a:rPr lang="cs-CZ" sz="3300" dirty="0" err="1"/>
              <a:t>clear</a:t>
            </a:r>
            <a:r>
              <a:rPr lang="cs-CZ" sz="3300" dirty="0"/>
              <a:t>, </a:t>
            </a:r>
            <a:r>
              <a:rPr lang="cs-CZ" sz="3300" dirty="0" err="1"/>
              <a:t>easy</a:t>
            </a:r>
            <a:r>
              <a:rPr lang="cs-CZ" sz="3300" dirty="0"/>
              <a:t> to </a:t>
            </a:r>
            <a:r>
              <a:rPr lang="cs-CZ" sz="3300" dirty="0" err="1"/>
              <a:t>read</a:t>
            </a:r>
            <a:endParaRPr lang="cs-CZ" sz="3300" dirty="0"/>
          </a:p>
          <a:p>
            <a:endParaRPr lang="cs-CZ" sz="1000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endParaRPr lang="cs-CZ" dirty="0" smtClean="0"/>
          </a:p>
        </p:txBody>
      </p:sp>
      <p:pic>
        <p:nvPicPr>
          <p:cNvPr id="4" name="Zástupný symbol pro obsah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4598" y="3759560"/>
            <a:ext cx="3666186" cy="1804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700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53792" y="365125"/>
            <a:ext cx="11217498" cy="1325563"/>
          </a:xfrm>
          <a:solidFill>
            <a:srgbClr val="0070C0"/>
          </a:solidFill>
        </p:spPr>
        <p:txBody>
          <a:bodyPr/>
          <a:lstStyle/>
          <a:p>
            <a:r>
              <a:rPr lang="cs-CZ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BABBAT  ME on-line </a:t>
            </a:r>
            <a:r>
              <a:rPr lang="cs-CZ" b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conference</a:t>
            </a:r>
            <a:r>
              <a:rPr lang="cs-CZ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cs-CZ" b="1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April</a:t>
            </a:r>
            <a:r>
              <a:rPr lang="cs-CZ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20, 2021</a:t>
            </a:r>
            <a:endParaRPr lang="cs-CZ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53792" y="1690689"/>
            <a:ext cx="11217498" cy="5167312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cs-CZ" sz="800" b="1" dirty="0" smtClean="0"/>
          </a:p>
          <a:p>
            <a:pPr marL="0" indent="0">
              <a:buNone/>
            </a:pPr>
            <a:r>
              <a:rPr lang="en-US" sz="3200" b="1" dirty="0" smtClean="0"/>
              <a:t>Ad Motivation</a:t>
            </a:r>
          </a:p>
          <a:p>
            <a:r>
              <a:rPr lang="en-US" sz="3200" dirty="0" smtClean="0"/>
              <a:t>Researches and consultations necessary</a:t>
            </a:r>
          </a:p>
          <a:p>
            <a:r>
              <a:rPr lang="en-US" sz="3200" dirty="0" smtClean="0"/>
              <a:t>Advantages and hindrances</a:t>
            </a:r>
          </a:p>
          <a:p>
            <a:pPr marL="0" indent="0">
              <a:buNone/>
            </a:pPr>
            <a:r>
              <a:rPr lang="en-US" sz="3200" b="1" dirty="0" smtClean="0"/>
              <a:t>Best Practice Examples</a:t>
            </a:r>
            <a:r>
              <a:rPr lang="en-US" sz="3200" dirty="0" smtClean="0"/>
              <a:t>:</a:t>
            </a:r>
          </a:p>
          <a:p>
            <a:r>
              <a:rPr lang="en-US" sz="3200" dirty="0" smtClean="0"/>
              <a:t>English and national language versions (photos and videos)</a:t>
            </a:r>
          </a:p>
          <a:p>
            <a:r>
              <a:rPr lang="en-US" sz="3200" dirty="0" smtClean="0"/>
              <a:t>Heroes to follow </a:t>
            </a:r>
          </a:p>
          <a:p>
            <a:pPr marL="0" indent="0">
              <a:buNone/>
            </a:pPr>
            <a:r>
              <a:rPr lang="en-US" sz="3200" b="1" dirty="0" smtClean="0"/>
              <a:t>Focus Group:</a:t>
            </a:r>
            <a:r>
              <a:rPr lang="en-US" sz="3200" dirty="0" smtClean="0"/>
              <a:t> Experts, consultants and supporters</a:t>
            </a:r>
          </a:p>
          <a:p>
            <a:pPr marL="0" indent="0">
              <a:buNone/>
            </a:pPr>
            <a:r>
              <a:rPr lang="en-US" sz="3200" dirty="0" smtClean="0">
                <a:hlinkClick r:id="rId2"/>
              </a:rPr>
              <a:t>https</a:t>
            </a:r>
            <a:r>
              <a:rPr lang="en-US" sz="3200" dirty="0">
                <a:hlinkClick r:id="rId2"/>
              </a:rPr>
              <a:t>://www.ekopodebrady.cz/ekogymnazium/o-skole/projekty/bob-as-bait-better-adult-training</a:t>
            </a:r>
            <a:r>
              <a:rPr lang="en-US" sz="3200" dirty="0" smtClean="0">
                <a:hlinkClick r:id="rId2"/>
              </a:rPr>
              <a:t>/</a:t>
            </a:r>
            <a:endParaRPr lang="cs-CZ" sz="3200" dirty="0" smtClean="0"/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b="1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14850" y="2089284"/>
            <a:ext cx="3756440" cy="1853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799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92428" y="365125"/>
            <a:ext cx="11062952" cy="1325563"/>
          </a:xfrm>
          <a:solidFill>
            <a:srgbClr val="0070C0"/>
          </a:solidFill>
        </p:spPr>
        <p:txBody>
          <a:bodyPr/>
          <a:lstStyle/>
          <a:p>
            <a:r>
              <a:rPr lang="cs-CZ" b="1">
                <a:solidFill>
                  <a:schemeClr val="accent1">
                    <a:lumMod val="20000"/>
                    <a:lumOff val="80000"/>
                  </a:schemeClr>
                </a:solidFill>
              </a:rPr>
              <a:t>BABBAT  ME on-line conference April 20, 2021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43943" y="1690688"/>
            <a:ext cx="10959921" cy="4351338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endParaRPr lang="cs-CZ" dirty="0" smtClean="0"/>
          </a:p>
          <a:p>
            <a:r>
              <a:rPr lang="en-US" dirty="0" smtClean="0"/>
              <a:t>21st century - education </a:t>
            </a:r>
            <a:r>
              <a:rPr lang="en-US" b="1" dirty="0" smtClean="0"/>
              <a:t>IS NOT </a:t>
            </a:r>
            <a:r>
              <a:rPr lang="en-US" dirty="0" smtClean="0"/>
              <a:t>the attribute only to children and young people</a:t>
            </a:r>
          </a:p>
          <a:p>
            <a:r>
              <a:rPr lang="en-US" dirty="0" smtClean="0"/>
              <a:t>Changes on many levels in many co</a:t>
            </a:r>
            <a:r>
              <a:rPr lang="cs-CZ" dirty="0" smtClean="0"/>
              <a:t>m</a:t>
            </a:r>
            <a:r>
              <a:rPr lang="en-US" dirty="0" err="1" smtClean="0"/>
              <a:t>modities</a:t>
            </a:r>
            <a:r>
              <a:rPr lang="en-US" dirty="0" smtClean="0"/>
              <a:t> lead to LLL and education</a:t>
            </a:r>
            <a:endParaRPr lang="cs-CZ" dirty="0" smtClean="0"/>
          </a:p>
          <a:p>
            <a:r>
              <a:rPr lang="cs-CZ" dirty="0" err="1" smtClean="0"/>
              <a:t>Low</a:t>
            </a:r>
            <a:r>
              <a:rPr lang="cs-CZ" dirty="0" smtClean="0"/>
              <a:t> </a:t>
            </a:r>
            <a:r>
              <a:rPr lang="cs-CZ" dirty="0" err="1" smtClean="0"/>
              <a:t>skilled</a:t>
            </a:r>
            <a:r>
              <a:rPr lang="cs-CZ" dirty="0" smtClean="0"/>
              <a:t> </a:t>
            </a:r>
            <a:r>
              <a:rPr lang="cs-CZ" dirty="0" err="1" smtClean="0"/>
              <a:t>at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labour</a:t>
            </a:r>
            <a:r>
              <a:rPr lang="cs-CZ" dirty="0" smtClean="0"/>
              <a:t> market – </a:t>
            </a:r>
            <a:r>
              <a:rPr lang="cs-CZ" dirty="0" err="1" smtClean="0"/>
              <a:t>where</a:t>
            </a:r>
            <a:r>
              <a:rPr lang="cs-CZ" dirty="0" smtClean="0"/>
              <a:t> </a:t>
            </a:r>
            <a:r>
              <a:rPr lang="cs-CZ" dirty="0" err="1" smtClean="0"/>
              <a:t>from</a:t>
            </a:r>
            <a:r>
              <a:rPr lang="cs-CZ" dirty="0" smtClean="0"/>
              <a:t>?</a:t>
            </a:r>
          </a:p>
          <a:p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impact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unified</a:t>
            </a:r>
            <a:r>
              <a:rPr lang="cs-CZ" dirty="0" smtClean="0"/>
              <a:t> maturita – more </a:t>
            </a:r>
            <a:r>
              <a:rPr lang="cs-CZ" dirty="0" err="1" smtClean="0"/>
              <a:t>demanding</a:t>
            </a:r>
            <a:r>
              <a:rPr lang="cs-CZ" dirty="0" smtClean="0"/>
              <a:t> </a:t>
            </a:r>
            <a:r>
              <a:rPr lang="cs-CZ" dirty="0" err="1" smtClean="0"/>
              <a:t>tests</a:t>
            </a:r>
            <a:r>
              <a:rPr lang="cs-CZ" dirty="0" smtClean="0"/>
              <a:t> more </a:t>
            </a:r>
            <a:r>
              <a:rPr lang="cs-CZ" dirty="0" err="1" smtClean="0"/>
              <a:t>difficult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students</a:t>
            </a:r>
            <a:r>
              <a:rPr lang="cs-CZ" dirty="0" smtClean="0"/>
              <a:t> </a:t>
            </a:r>
            <a:r>
              <a:rPr lang="cs-CZ" dirty="0" err="1" smtClean="0"/>
              <a:t>at</a:t>
            </a:r>
            <a:r>
              <a:rPr lang="cs-CZ" dirty="0" smtClean="0"/>
              <a:t> VET </a:t>
            </a:r>
            <a:r>
              <a:rPr lang="cs-CZ" dirty="0" err="1" smtClean="0"/>
              <a:t>schools</a:t>
            </a:r>
            <a:endParaRPr lang="cs-CZ" dirty="0" smtClean="0"/>
          </a:p>
          <a:p>
            <a:r>
              <a:rPr lang="cs-CZ" dirty="0" err="1" smtClean="0"/>
              <a:t>Low</a:t>
            </a:r>
            <a:r>
              <a:rPr lang="cs-CZ" dirty="0" smtClean="0"/>
              <a:t> </a:t>
            </a:r>
            <a:r>
              <a:rPr lang="cs-CZ" dirty="0" err="1" smtClean="0"/>
              <a:t>skilled</a:t>
            </a:r>
            <a:r>
              <a:rPr lang="cs-CZ" dirty="0" smtClean="0"/>
              <a:t> </a:t>
            </a:r>
            <a:r>
              <a:rPr lang="cs-CZ" dirty="0" err="1" smtClean="0"/>
              <a:t>adults</a:t>
            </a:r>
            <a:r>
              <a:rPr lang="cs-CZ" dirty="0" smtClean="0"/>
              <a:t> </a:t>
            </a:r>
            <a:r>
              <a:rPr lang="cs-CZ" dirty="0" err="1" smtClean="0"/>
              <a:t>recruited</a:t>
            </a:r>
            <a:r>
              <a:rPr lang="cs-CZ" dirty="0" smtClean="0"/>
              <a:t> </a:t>
            </a:r>
            <a:r>
              <a:rPr lang="cs-CZ" dirty="0" err="1" smtClean="0"/>
              <a:t>from</a:t>
            </a:r>
            <a:r>
              <a:rPr lang="cs-CZ" dirty="0" smtClean="0"/>
              <a:t> drop-</a:t>
            </a:r>
            <a:r>
              <a:rPr lang="cs-CZ" dirty="0" err="1" smtClean="0"/>
              <a:t>outs</a:t>
            </a:r>
            <a:endParaRPr lang="cs-CZ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2388" y="4645921"/>
            <a:ext cx="2828789" cy="1396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608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92428" y="365125"/>
            <a:ext cx="10761372" cy="1325563"/>
          </a:xfrm>
          <a:solidFill>
            <a:srgbClr val="0070C0"/>
          </a:solidFill>
        </p:spPr>
        <p:txBody>
          <a:bodyPr/>
          <a:lstStyle/>
          <a:p>
            <a:r>
              <a:rPr lang="cs-CZ" b="1">
                <a:solidFill>
                  <a:schemeClr val="accent1">
                    <a:lumMod val="20000"/>
                    <a:lumOff val="80000"/>
                  </a:schemeClr>
                </a:solidFill>
              </a:rPr>
              <a:t>BABBAT  ME on-line conference April 20, 2021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95459" y="1825625"/>
            <a:ext cx="10658341" cy="4351338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 marL="0" lvl="0" indent="0">
              <a:buNone/>
            </a:pPr>
            <a:endParaRPr lang="cs-CZ" dirty="0" smtClean="0"/>
          </a:p>
          <a:p>
            <a:pPr marL="0" lvl="0" indent="0">
              <a:buNone/>
            </a:pPr>
            <a:r>
              <a:rPr lang="cs-CZ" dirty="0" smtClean="0"/>
              <a:t>No </a:t>
            </a:r>
            <a:r>
              <a:rPr lang="cs-CZ" dirty="0" err="1" smtClean="0"/>
              <a:t>doubt</a:t>
            </a:r>
            <a:r>
              <a:rPr lang="cs-CZ" dirty="0" smtClean="0"/>
              <a:t> </a:t>
            </a:r>
            <a:r>
              <a:rPr lang="cs-CZ" dirty="0" err="1" smtClean="0"/>
              <a:t>that</a:t>
            </a:r>
            <a:r>
              <a:rPr lang="cs-CZ" dirty="0" smtClean="0"/>
              <a:t> </a:t>
            </a:r>
            <a:r>
              <a:rPr lang="cs-CZ" dirty="0" err="1" smtClean="0"/>
              <a:t>educated</a:t>
            </a:r>
            <a:r>
              <a:rPr lang="cs-CZ" dirty="0" smtClean="0"/>
              <a:t> </a:t>
            </a:r>
            <a:r>
              <a:rPr lang="cs-CZ" dirty="0" err="1" smtClean="0"/>
              <a:t>staff</a:t>
            </a:r>
            <a:r>
              <a:rPr lang="cs-CZ" dirty="0" smtClean="0"/>
              <a:t>/</a:t>
            </a:r>
            <a:r>
              <a:rPr lang="cs-CZ" dirty="0" err="1" smtClean="0"/>
              <a:t>workers</a:t>
            </a:r>
            <a:endParaRPr lang="cs-CZ" dirty="0" smtClean="0"/>
          </a:p>
          <a:p>
            <a:pPr lvl="0"/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en-GB" dirty="0" smtClean="0"/>
              <a:t>acquire</a:t>
            </a:r>
            <a:r>
              <a:rPr lang="cs-CZ" dirty="0" smtClean="0"/>
              <a:t>d</a:t>
            </a:r>
            <a:r>
              <a:rPr lang="en-GB" dirty="0" smtClean="0"/>
              <a:t> </a:t>
            </a:r>
            <a:r>
              <a:rPr lang="en-GB" dirty="0"/>
              <a:t>knowledge and skills </a:t>
            </a:r>
            <a:r>
              <a:rPr lang="cs-CZ" dirty="0" err="1" smtClean="0"/>
              <a:t>get</a:t>
            </a:r>
            <a:r>
              <a:rPr lang="cs-CZ" dirty="0" smtClean="0"/>
              <a:t> </a:t>
            </a:r>
            <a:r>
              <a:rPr lang="cs-CZ" dirty="0" err="1" smtClean="0"/>
              <a:t>easier</a:t>
            </a:r>
            <a:r>
              <a:rPr lang="cs-CZ" dirty="0" smtClean="0"/>
              <a:t> to </a:t>
            </a:r>
            <a:r>
              <a:rPr lang="en-GB" dirty="0" smtClean="0"/>
              <a:t>interesting</a:t>
            </a:r>
            <a:r>
              <a:rPr lang="en-GB" dirty="0"/>
              <a:t>, usually better paid </a:t>
            </a:r>
            <a:r>
              <a:rPr lang="cs-CZ" dirty="0" err="1" smtClean="0"/>
              <a:t>jobs</a:t>
            </a:r>
            <a:endParaRPr lang="cs-CZ" dirty="0" smtClean="0"/>
          </a:p>
          <a:p>
            <a:pPr lvl="0"/>
            <a:r>
              <a:rPr lang="cs-CZ" dirty="0" err="1" smtClean="0"/>
              <a:t>with</a:t>
            </a:r>
            <a:r>
              <a:rPr lang="cs-CZ" dirty="0" smtClean="0"/>
              <a:t> </a:t>
            </a:r>
            <a:r>
              <a:rPr lang="cs-CZ" dirty="0" err="1" smtClean="0"/>
              <a:t>higher</a:t>
            </a:r>
            <a:r>
              <a:rPr lang="cs-CZ" dirty="0" smtClean="0"/>
              <a:t> </a:t>
            </a:r>
            <a:r>
              <a:rPr lang="en-GB" dirty="0" smtClean="0"/>
              <a:t>probability find </a:t>
            </a:r>
            <a:r>
              <a:rPr lang="en-GB" dirty="0"/>
              <a:t>a job or start a new career, sometimes a new business</a:t>
            </a:r>
            <a:endParaRPr lang="cs-CZ" dirty="0"/>
          </a:p>
          <a:p>
            <a:pPr lvl="0"/>
            <a:r>
              <a:rPr lang="cs-CZ" dirty="0" err="1" smtClean="0"/>
              <a:t>have</a:t>
            </a:r>
            <a:r>
              <a:rPr lang="en-GB" dirty="0" smtClean="0"/>
              <a:t> </a:t>
            </a:r>
            <a:r>
              <a:rPr lang="en-GB" dirty="0"/>
              <a:t>stable </a:t>
            </a:r>
            <a:r>
              <a:rPr lang="en-GB" dirty="0" smtClean="0"/>
              <a:t>income</a:t>
            </a:r>
            <a:r>
              <a:rPr lang="cs-CZ" dirty="0" smtClean="0"/>
              <a:t> </a:t>
            </a:r>
            <a:r>
              <a:rPr lang="cs-CZ" dirty="0" err="1" smtClean="0"/>
              <a:t>ensured</a:t>
            </a:r>
            <a:endParaRPr lang="cs-CZ" dirty="0"/>
          </a:p>
          <a:p>
            <a:pPr lvl="0"/>
            <a:r>
              <a:rPr lang="en-GB" dirty="0" smtClean="0"/>
              <a:t>feel </a:t>
            </a:r>
            <a:r>
              <a:rPr lang="en-GB" dirty="0"/>
              <a:t>more in control of life.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4658" y="4405200"/>
            <a:ext cx="2828789" cy="1396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030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92428" y="365125"/>
            <a:ext cx="10761372" cy="1325563"/>
          </a:xfrm>
          <a:solidFill>
            <a:srgbClr val="0070C0"/>
          </a:solidFill>
        </p:spPr>
        <p:txBody>
          <a:bodyPr/>
          <a:lstStyle/>
          <a:p>
            <a:r>
              <a:rPr lang="cs-CZ" b="1">
                <a:solidFill>
                  <a:schemeClr val="accent1">
                    <a:lumMod val="20000"/>
                    <a:lumOff val="80000"/>
                  </a:schemeClr>
                </a:solidFill>
              </a:rPr>
              <a:t>BABBAT  ME on-line conference April 20, 2021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95459" y="1825625"/>
            <a:ext cx="10658341" cy="4351338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cs-CZ" dirty="0" err="1" smtClean="0"/>
              <a:t>Hindrances</a:t>
            </a:r>
            <a:r>
              <a:rPr lang="cs-CZ" dirty="0" smtClean="0"/>
              <a:t>? </a:t>
            </a:r>
          </a:p>
          <a:p>
            <a:pPr lvl="0"/>
            <a:r>
              <a:rPr lang="en-GB" dirty="0" smtClean="0"/>
              <a:t>requalifying </a:t>
            </a:r>
            <a:r>
              <a:rPr lang="en-GB" dirty="0"/>
              <a:t>courses may be </a:t>
            </a:r>
            <a:r>
              <a:rPr lang="cs-CZ" b="1" dirty="0" err="1" smtClean="0"/>
              <a:t>time-demanding</a:t>
            </a:r>
            <a:r>
              <a:rPr lang="cs-CZ" b="1" dirty="0" smtClean="0"/>
              <a:t> and </a:t>
            </a:r>
            <a:r>
              <a:rPr lang="cs-CZ" b="1" dirty="0" err="1" smtClean="0"/>
              <a:t>expensive</a:t>
            </a:r>
            <a:endParaRPr lang="cs-CZ" b="1" dirty="0"/>
          </a:p>
          <a:p>
            <a:pPr lvl="0"/>
            <a:r>
              <a:rPr lang="en-GB" b="1" dirty="0" smtClean="0"/>
              <a:t>not </a:t>
            </a:r>
            <a:r>
              <a:rPr lang="en-GB" b="1" dirty="0"/>
              <a:t>enough information</a:t>
            </a:r>
            <a:r>
              <a:rPr lang="en-GB" dirty="0"/>
              <a:t> about potential upgrading courses</a:t>
            </a:r>
            <a:endParaRPr lang="cs-CZ" dirty="0"/>
          </a:p>
          <a:p>
            <a:pPr lvl="0"/>
            <a:r>
              <a:rPr lang="en-GB" b="1" dirty="0"/>
              <a:t>mistrust in efficiency</a:t>
            </a:r>
            <a:r>
              <a:rPr lang="en-GB" dirty="0"/>
              <a:t> of self-education (esp. with seniors)</a:t>
            </a:r>
            <a:endParaRPr lang="cs-CZ" dirty="0"/>
          </a:p>
          <a:p>
            <a:pPr lvl="0"/>
            <a:r>
              <a:rPr lang="en-GB" dirty="0"/>
              <a:t>poor or </a:t>
            </a:r>
            <a:r>
              <a:rPr lang="en-GB" b="1" dirty="0"/>
              <a:t>missing language and IT skills</a:t>
            </a:r>
            <a:endParaRPr lang="cs-CZ" dirty="0"/>
          </a:p>
          <a:p>
            <a:pPr lvl="0"/>
            <a:r>
              <a:rPr lang="en-GB" dirty="0"/>
              <a:t>lack of motivation which is very close to </a:t>
            </a:r>
            <a:r>
              <a:rPr lang="en-GB" b="1" dirty="0"/>
              <a:t>laziness</a:t>
            </a:r>
            <a:r>
              <a:rPr lang="en-GB" dirty="0"/>
              <a:t>, </a:t>
            </a:r>
            <a:r>
              <a:rPr lang="cs-CZ" dirty="0" smtClean="0"/>
              <a:t>no </a:t>
            </a:r>
            <a:r>
              <a:rPr lang="cs-CZ" dirty="0" err="1" smtClean="0"/>
              <a:t>ambitions</a:t>
            </a:r>
            <a:r>
              <a:rPr lang="cs-CZ" dirty="0" smtClean="0"/>
              <a:t> </a:t>
            </a:r>
            <a:r>
              <a:rPr lang="en-GB" dirty="0" smtClean="0"/>
              <a:t>as  </a:t>
            </a:r>
            <a:r>
              <a:rPr lang="en-GB" dirty="0"/>
              <a:t>priorities are </a:t>
            </a:r>
            <a:r>
              <a:rPr lang="en-GB" dirty="0" smtClean="0"/>
              <a:t>family-children-job-relaxation</a:t>
            </a:r>
            <a:endParaRPr lang="cs-CZ" dirty="0" smtClean="0"/>
          </a:p>
          <a:p>
            <a:pPr lvl="0"/>
            <a:r>
              <a:rPr lang="cs-CZ" dirty="0" err="1" smtClean="0"/>
              <a:t>low</a:t>
            </a:r>
            <a:r>
              <a:rPr lang="cs-CZ" dirty="0" smtClean="0"/>
              <a:t> </a:t>
            </a:r>
            <a:r>
              <a:rPr lang="cs-CZ" dirty="0" err="1" smtClean="0"/>
              <a:t>motivation</a:t>
            </a:r>
            <a:r>
              <a:rPr lang="cs-CZ" dirty="0" smtClean="0"/>
              <a:t> as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b="1" dirty="0" err="1" smtClean="0"/>
              <a:t>social</a:t>
            </a:r>
            <a:r>
              <a:rPr lang="cs-CZ" b="1" dirty="0" smtClean="0"/>
              <a:t> </a:t>
            </a:r>
            <a:r>
              <a:rPr lang="cs-CZ" b="1" dirty="0" err="1" smtClean="0"/>
              <a:t>benefits</a:t>
            </a:r>
            <a:r>
              <a:rPr lang="cs-CZ" b="1" dirty="0" smtClean="0"/>
              <a:t> are </a:t>
            </a:r>
            <a:r>
              <a:rPr lang="cs-CZ" b="1" dirty="0" err="1" smtClean="0"/>
              <a:t>generous</a:t>
            </a:r>
            <a:endParaRPr lang="cs-CZ" b="1" dirty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3599" y="4915795"/>
            <a:ext cx="2828789" cy="1396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749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92428" y="365125"/>
            <a:ext cx="10761372" cy="1325563"/>
          </a:xfrm>
          <a:solidFill>
            <a:srgbClr val="0070C0"/>
          </a:solidFill>
        </p:spPr>
        <p:txBody>
          <a:bodyPr/>
          <a:lstStyle/>
          <a:p>
            <a:r>
              <a:rPr lang="cs-CZ" b="1">
                <a:solidFill>
                  <a:schemeClr val="accent1">
                    <a:lumMod val="20000"/>
                    <a:lumOff val="80000"/>
                  </a:schemeClr>
                </a:solidFill>
              </a:rPr>
              <a:t>BABBAT  ME on-line conference April 20, 2021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95459" y="1825625"/>
            <a:ext cx="10658341" cy="4351338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0070C0"/>
                </a:solidFill>
              </a:rPr>
              <a:t>Project value added </a:t>
            </a:r>
            <a:r>
              <a:rPr lang="en-US" dirty="0"/>
              <a:t>in Covid-19 times:</a:t>
            </a:r>
          </a:p>
          <a:p>
            <a:r>
              <a:rPr lang="en-GB" dirty="0"/>
              <a:t>Many bankruptcies and job losses</a:t>
            </a:r>
          </a:p>
          <a:p>
            <a:r>
              <a:rPr lang="en-GB" dirty="0"/>
              <a:t>Urgent career restart</a:t>
            </a:r>
          </a:p>
          <a:p>
            <a:r>
              <a:rPr lang="en-GB" dirty="0"/>
              <a:t>To encourage, not to </a:t>
            </a:r>
            <a:r>
              <a:rPr lang="en-GB" dirty="0" smtClean="0"/>
              <a:t>give-up</a:t>
            </a:r>
            <a:endParaRPr lang="cs-CZ" dirty="0" smtClean="0"/>
          </a:p>
          <a:p>
            <a:pPr marL="0" indent="0">
              <a:buNone/>
            </a:pPr>
            <a:r>
              <a:rPr lang="en-GB" dirty="0"/>
              <a:t>Educators in the process of upskilling </a:t>
            </a:r>
            <a:r>
              <a:rPr lang="en-GB" dirty="0" smtClean="0"/>
              <a:t>are </a:t>
            </a:r>
            <a:r>
              <a:rPr lang="en-GB" dirty="0"/>
              <a:t>not teachers </a:t>
            </a:r>
            <a:r>
              <a:rPr lang="cs-CZ" dirty="0" smtClean="0"/>
              <a:t>but </a:t>
            </a:r>
            <a:r>
              <a:rPr lang="cs-CZ" b="1" dirty="0" err="1" smtClean="0">
                <a:solidFill>
                  <a:schemeClr val="accent1">
                    <a:lumMod val="75000"/>
                  </a:schemeClr>
                </a:solidFill>
              </a:rPr>
              <a:t>life</a:t>
            </a:r>
            <a:r>
              <a:rPr lang="en-GB" b="1" dirty="0" smtClean="0">
                <a:solidFill>
                  <a:schemeClr val="accent1">
                    <a:lumMod val="75000"/>
                  </a:schemeClr>
                </a:solidFill>
              </a:rPr>
              <a:t>-long </a:t>
            </a:r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learning</a:t>
            </a:r>
            <a:r>
              <a:rPr lang="en-GB" dirty="0"/>
              <a:t> </a:t>
            </a:r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guides</a:t>
            </a:r>
            <a:r>
              <a:rPr lang="en-GB" dirty="0"/>
              <a:t> </a:t>
            </a:r>
            <a:r>
              <a:rPr lang="en-GB" dirty="0" smtClean="0"/>
              <a:t>who</a:t>
            </a:r>
            <a:endParaRPr lang="cs-CZ" dirty="0"/>
          </a:p>
          <a:p>
            <a:pPr lvl="0"/>
            <a:r>
              <a:rPr lang="en-GB" dirty="0"/>
              <a:t>ensure that the educated feel their future skills and knowledge will be useful,</a:t>
            </a:r>
            <a:endParaRPr lang="cs-CZ" dirty="0"/>
          </a:p>
          <a:p>
            <a:pPr lvl="0"/>
            <a:r>
              <a:rPr lang="en-GB" dirty="0"/>
              <a:t>motivate the educated to self-responsibility in reaching news skills and knowledge.</a:t>
            </a:r>
            <a:endParaRPr lang="cs-CZ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9052" y="2022608"/>
            <a:ext cx="2828789" cy="1396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944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9171</TotalTime>
  <Words>474</Words>
  <Application>Microsoft Office PowerPoint</Application>
  <PresentationFormat>Širokoúhlá obrazovka</PresentationFormat>
  <Paragraphs>93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Motiv Office</vt:lpstr>
      <vt:lpstr>Prezentace aplikace PowerPoint</vt:lpstr>
      <vt:lpstr>BABBAT  ME on-line conference April 20, 2021</vt:lpstr>
      <vt:lpstr>BABBAT  ME on-line conference April 20, 2021</vt:lpstr>
      <vt:lpstr>BABBAT  ME on-line conference April 20, 2021</vt:lpstr>
      <vt:lpstr>BABBAT  ME on-line conference April 20, 2021</vt:lpstr>
      <vt:lpstr>BABBAT  ME on-line conference April 20, 2021</vt:lpstr>
      <vt:lpstr>BABBAT  ME on-line conference April 20, 2021</vt:lpstr>
      <vt:lpstr>BABBAT  ME on-line conference April 20, 2021</vt:lpstr>
      <vt:lpstr>BABBAT  ME on-line conference April 20, 2021</vt:lpstr>
      <vt:lpstr>BABBAT  ME on-line conference April 20, 2021</vt:lpstr>
      <vt:lpstr>BABBAT  ME on-line conference April 20, 2021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BABBAT  on-line conference November 10, 2020</dc:title>
  <dc:creator>Účet Microsoft</dc:creator>
  <cp:lastModifiedBy>Účet Microsoft</cp:lastModifiedBy>
  <cp:revision>49</cp:revision>
  <dcterms:created xsi:type="dcterms:W3CDTF">2020-10-25T21:09:31Z</dcterms:created>
  <dcterms:modified xsi:type="dcterms:W3CDTF">2021-04-18T18:29:01Z</dcterms:modified>
</cp:coreProperties>
</file>