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0B4FB1-C3FF-4ACF-BBFC-EE4F62A7F54B}" v="40" dt="2021-04-16T20:04:42.9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Hercik" userId="ab07248c-8c17-42ca-ad30-94938fd94fc5" providerId="ADAL" clId="{E70B4FB1-C3FF-4ACF-BBFC-EE4F62A7F54B}"/>
    <pc:docChg chg="custSel addSld delSld modSld">
      <pc:chgData name="Petr Hercik" userId="ab07248c-8c17-42ca-ad30-94938fd94fc5" providerId="ADAL" clId="{E70B4FB1-C3FF-4ACF-BBFC-EE4F62A7F54B}" dt="2021-04-16T20:04:43.159" v="3" actId="27636"/>
      <pc:docMkLst>
        <pc:docMk/>
      </pc:docMkLst>
      <pc:sldChg chg="modTransition">
        <pc:chgData name="Petr Hercik" userId="ab07248c-8c17-42ca-ad30-94938fd94fc5" providerId="ADAL" clId="{E70B4FB1-C3FF-4ACF-BBFC-EE4F62A7F54B}" dt="2021-04-16T20:04:42.956" v="2"/>
        <pc:sldMkLst>
          <pc:docMk/>
          <pc:sldMk cId="1662082470" sldId="256"/>
        </pc:sldMkLst>
      </pc:sldChg>
      <pc:sldChg chg="del">
        <pc:chgData name="Petr Hercik" userId="ab07248c-8c17-42ca-ad30-94938fd94fc5" providerId="ADAL" clId="{E70B4FB1-C3FF-4ACF-BBFC-EE4F62A7F54B}" dt="2021-04-16T20:04:28.183" v="0" actId="47"/>
        <pc:sldMkLst>
          <pc:docMk/>
          <pc:sldMk cId="782257326" sldId="257"/>
        </pc:sldMkLst>
      </pc:sldChg>
      <pc:sldChg chg="modSp new mod modTransition">
        <pc:chgData name="Petr Hercik" userId="ab07248c-8c17-42ca-ad30-94938fd94fc5" providerId="ADAL" clId="{E70B4FB1-C3FF-4ACF-BBFC-EE4F62A7F54B}" dt="2021-04-16T20:04:43.159" v="3" actId="27636"/>
        <pc:sldMkLst>
          <pc:docMk/>
          <pc:sldMk cId="3900691844" sldId="257"/>
        </pc:sldMkLst>
        <pc:spChg chg="mod">
          <ac:chgData name="Petr Hercik" userId="ab07248c-8c17-42ca-ad30-94938fd94fc5" providerId="ADAL" clId="{E70B4FB1-C3FF-4ACF-BBFC-EE4F62A7F54B}" dt="2021-04-16T20:04:43.159" v="3" actId="27636"/>
          <ac:spMkLst>
            <pc:docMk/>
            <pc:sldMk cId="3900691844" sldId="257"/>
            <ac:spMk id="2" creationId="{02EB661A-0751-4624-9A3B-1A8F4552A799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umrova\Desktop\Erasmus%20+\konference\Grafy%20konferenc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umrova\Desktop\Erasmus%20+\konference\Grafy%20konference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umrova\Desktop\Erasmus%20+\konference\Grafy%20konferenc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umrova\Desktop\Erasmus%20+\konference\Grafy%20konferenc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umrova\Desktop\Erasmus%20+\konference\Grafy%20konferenc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umrova\Desktop\Erasmus%20+\konference\Grafy%20konferenc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umrova\Desktop\Erasmus%20+\konference\Grafy%20konference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umrova\Desktop\Erasmus%20+\konference\Grafy%20konferenc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umrova\Desktop\Erasmus%20+\konference\Grafy%20konference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umrova\Desktop\Erasmus%20+\konference\Grafy%20konference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7839914355290843E-2"/>
          <c:y val="0.1921243783442087"/>
          <c:w val="0.83095599536544418"/>
          <c:h val="0.5662327210127273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9CA-4A59-99EC-DE4F2FE328F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9CA-4A59-99EC-DE4F2FE328F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9CA-4A59-99EC-DE4F2FE328F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9CA-4A59-99EC-DE4F2FE328F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19CA-4A59-99EC-DE4F2FE328F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19CA-4A59-99EC-DE4F2FE328F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'Sloupec K'!$B$2:$G$2</c:f>
              <c:strCache>
                <c:ptCount val="6"/>
                <c:pt idx="0">
                  <c:v>Internet connection issues</c:v>
                </c:pt>
                <c:pt idx="1">
                  <c:v>Teams application issues</c:v>
                </c:pt>
                <c:pt idx="2">
                  <c:v>Students´ microphone issues</c:v>
                </c:pt>
                <c:pt idx="3">
                  <c:v>Quality of sound</c:v>
                </c:pt>
                <c:pt idx="4">
                  <c:v>No practical education</c:v>
                </c:pt>
                <c:pt idx="5">
                  <c:v>No issues/OK</c:v>
                </c:pt>
              </c:strCache>
            </c:strRef>
          </c:cat>
          <c:val>
            <c:numRef>
              <c:f>'Sloupec K'!$B$3:$G$3</c:f>
              <c:numCache>
                <c:formatCode>General</c:formatCode>
                <c:ptCount val="6"/>
                <c:pt idx="0">
                  <c:v>11</c:v>
                </c:pt>
                <c:pt idx="1">
                  <c:v>6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9CA-4A59-99EC-DE4F2FE328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35972192665106"/>
          <c:y val="0.80361107371925522"/>
          <c:w val="0.77280556146697876"/>
          <c:h val="0.178330239815564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7.0525894621851118E-2"/>
          <c:w val="1"/>
          <c:h val="0.65001045928722434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8BB-4DD0-BE8D-C007D3FA96D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8BB-4DD0-BE8D-C007D3FA96D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8BB-4DD0-BE8D-C007D3FA96D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8BB-4DD0-BE8D-C007D3FA96D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08BB-4DD0-BE8D-C007D3FA96D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'Sloupec AX'!$A$2:$E$2</c:f>
              <c:strCache>
                <c:ptCount val="5"/>
                <c:pt idx="0">
                  <c:v>Realisation what they will do in future</c:v>
                </c:pt>
                <c:pt idx="1">
                  <c:v>Positive/Creative environment leading to exploration</c:v>
                </c:pt>
                <c:pt idx="2">
                  <c:v>More personal realtionship Teacher and student</c:v>
                </c:pt>
                <c:pt idx="3">
                  <c:v>Realtives and schoolmates</c:v>
                </c:pt>
                <c:pt idx="4">
                  <c:v>Response that doesn´t answer the question</c:v>
                </c:pt>
              </c:strCache>
            </c:strRef>
          </c:cat>
          <c:val>
            <c:numRef>
              <c:f>'Sloupec AX'!$A$3:$E$3</c:f>
              <c:numCache>
                <c:formatCode>General</c:formatCode>
                <c:ptCount val="5"/>
                <c:pt idx="0">
                  <c:v>12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8BB-4DD0-BE8D-C007D3FA96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6997765364983484"/>
          <c:w val="0.99954983174961642"/>
          <c:h val="0.214208900189346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22D-42A0-A2E6-3E803C88CB4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22D-42A0-A2E6-3E803C88CB4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22D-42A0-A2E6-3E803C88CB4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22D-42A0-A2E6-3E803C88CB4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'Sloupec Q'!$A$2:$D$2</c:f>
              <c:strCache>
                <c:ptCount val="4"/>
                <c:pt idx="0">
                  <c:v>YES</c:v>
                </c:pt>
                <c:pt idx="1">
                  <c:v>Rather YES</c:v>
                </c:pt>
                <c:pt idx="2">
                  <c:v>Rather NO</c:v>
                </c:pt>
                <c:pt idx="3">
                  <c:v>NO</c:v>
                </c:pt>
              </c:strCache>
            </c:strRef>
          </c:cat>
          <c:val>
            <c:numRef>
              <c:f>'Sloupec Q'!$A$3:$D$3</c:f>
              <c:numCache>
                <c:formatCode>General</c:formatCode>
                <c:ptCount val="4"/>
                <c:pt idx="0">
                  <c:v>2</c:v>
                </c:pt>
                <c:pt idx="1">
                  <c:v>7</c:v>
                </c:pt>
                <c:pt idx="2">
                  <c:v>8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22D-42A0-A2E6-3E803C88CB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064-4BCE-9C8A-82514F97A7E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064-4BCE-9C8A-82514F97A7E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064-4BCE-9C8A-82514F97A7E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064-4BCE-9C8A-82514F97A7E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'Sloupec S'!$A$2:$D$2</c:f>
              <c:strCache>
                <c:ptCount val="4"/>
                <c:pt idx="0">
                  <c:v>YES</c:v>
                </c:pt>
                <c:pt idx="1">
                  <c:v>Rather YES</c:v>
                </c:pt>
                <c:pt idx="2">
                  <c:v>Rather NO</c:v>
                </c:pt>
                <c:pt idx="3">
                  <c:v>NO</c:v>
                </c:pt>
              </c:strCache>
            </c:strRef>
          </c:cat>
          <c:val>
            <c:numRef>
              <c:f>'Sloupec S'!$A$3:$D$3</c:f>
              <c:numCache>
                <c:formatCode>General</c:formatCode>
                <c:ptCount val="4"/>
                <c:pt idx="0">
                  <c:v>1</c:v>
                </c:pt>
                <c:pt idx="1">
                  <c:v>4</c:v>
                </c:pt>
                <c:pt idx="2">
                  <c:v>9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064-4BCE-9C8A-82514F97A7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D45-480D-98E3-EE2182D5913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D45-480D-98E3-EE2182D5913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D45-480D-98E3-EE2182D5913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D45-480D-98E3-EE2182D5913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5D45-480D-98E3-EE2182D5913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5D45-480D-98E3-EE2182D5913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5D45-480D-98E3-EE2182D5913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'Sloupec V'!$A$2:$G$2</c:f>
              <c:strCache>
                <c:ptCount val="7"/>
                <c:pt idx="0">
                  <c:v>0 - 0,5 hour</c:v>
                </c:pt>
                <c:pt idx="1">
                  <c:v>0,5 - 1 hour</c:v>
                </c:pt>
                <c:pt idx="2">
                  <c:v>1 - 2 hours</c:v>
                </c:pt>
                <c:pt idx="3">
                  <c:v>2 - 3 hours</c:v>
                </c:pt>
                <c:pt idx="4">
                  <c:v>3 - 4 hours</c:v>
                </c:pt>
                <c:pt idx="5">
                  <c:v>4 - 5 hours</c:v>
                </c:pt>
                <c:pt idx="6">
                  <c:v>No answer</c:v>
                </c:pt>
              </c:strCache>
            </c:strRef>
          </c:cat>
          <c:val>
            <c:numRef>
              <c:f>'Sloupec V'!$A$3:$G$3</c:f>
              <c:numCache>
                <c:formatCode>General</c:formatCode>
                <c:ptCount val="7"/>
                <c:pt idx="0">
                  <c:v>1</c:v>
                </c:pt>
                <c:pt idx="1">
                  <c:v>4</c:v>
                </c:pt>
                <c:pt idx="2">
                  <c:v>6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D45-480D-98E3-EE2182D591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3608179704395159E-2"/>
          <c:y val="0.10409743649700338"/>
          <c:w val="0.83401941496706777"/>
          <c:h val="0.63530792027368432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8D6-4C81-AC9E-4A3D6C3AA2B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8D6-4C81-AC9E-4A3D6C3AA2B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8D6-4C81-AC9E-4A3D6C3AA2B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8D6-4C81-AC9E-4A3D6C3AA2B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A8D6-4C81-AC9E-4A3D6C3AA2B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A8D6-4C81-AC9E-4A3D6C3AA2B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'Sloupec Z'!$A$2:$F$2</c:f>
              <c:strCache>
                <c:ptCount val="6"/>
                <c:pt idx="0">
                  <c:v>This system is demanding - lack of inner discipline</c:v>
                </c:pt>
                <c:pt idx="1">
                  <c:v>Good adaptation to distance learning</c:v>
                </c:pt>
                <c:pt idx="2">
                  <c:v>Bad orientation in presented topics</c:v>
                </c:pt>
                <c:pt idx="3">
                  <c:v>Theory is OK, but problem with practical education</c:v>
                </c:pt>
                <c:pt idx="4">
                  <c:v>Difficult to pay attention and easy to be distract</c:v>
                </c:pt>
                <c:pt idx="5">
                  <c:v>Other answers or no answer</c:v>
                </c:pt>
              </c:strCache>
            </c:strRef>
          </c:cat>
          <c:val>
            <c:numRef>
              <c:f>'Sloupec Z'!$A$3:$F$3</c:f>
              <c:numCache>
                <c:formatCode>General</c:formatCode>
                <c:ptCount val="6"/>
                <c:pt idx="0">
                  <c:v>3</c:v>
                </c:pt>
                <c:pt idx="1">
                  <c:v>5</c:v>
                </c:pt>
                <c:pt idx="2">
                  <c:v>4</c:v>
                </c:pt>
                <c:pt idx="3">
                  <c:v>1</c:v>
                </c:pt>
                <c:pt idx="4">
                  <c:v>1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8D6-4C81-AC9E-4A3D6C3AA2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"/>
          <c:y val="0.73474764008275595"/>
          <c:w val="0.9733034618510521"/>
          <c:h val="0.253876770891049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258103511409717E-2"/>
          <c:y val="6.3828835469162223E-2"/>
          <c:w val="0.92482543114632787"/>
          <c:h val="0.7050974212471341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E17-4AA0-A91E-E8472E54F9A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E17-4AA0-A91E-E8472E54F9A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E17-4AA0-A91E-E8472E54F9A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E17-4AA0-A91E-E8472E54F9A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E17-4AA0-A91E-E8472E54F9A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'Sloupec AN'!$A$2:$E$2</c:f>
              <c:strCache>
                <c:ptCount val="5"/>
                <c:pt idx="0">
                  <c:v>Face to face contact</c:v>
                </c:pt>
                <c:pt idx="1">
                  <c:v>Less PC work</c:v>
                </c:pt>
                <c:pt idx="2">
                  <c:v>No technical issues</c:v>
                </c:pt>
                <c:pt idx="3">
                  <c:v>Students understand more</c:v>
                </c:pt>
                <c:pt idx="4">
                  <c:v>Working place and privat life are separated</c:v>
                </c:pt>
              </c:strCache>
            </c:strRef>
          </c:cat>
          <c:val>
            <c:numRef>
              <c:f>'Sloupec AN'!$A$3:$E$3</c:f>
              <c:numCache>
                <c:formatCode>General</c:formatCode>
                <c:ptCount val="5"/>
                <c:pt idx="0">
                  <c:v>17</c:v>
                </c:pt>
                <c:pt idx="1">
                  <c:v>7</c:v>
                </c:pt>
                <c:pt idx="2">
                  <c:v>9</c:v>
                </c:pt>
                <c:pt idx="3">
                  <c:v>13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E17-4AA0-A91E-E8472E54F9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2179177449634428E-2"/>
          <c:y val="0.77612783486011927"/>
          <c:w val="0.78904904113695395"/>
          <c:h val="0.207186857057272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DDA-4B46-989F-B8709CA073C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DDA-4B46-989F-B8709CA073C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DDA-4B46-989F-B8709CA073C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DDA-4B46-989F-B8709CA073C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'Sloupec AO'!$A$2:$D$2</c:f>
              <c:strCache>
                <c:ptCount val="4"/>
                <c:pt idx="0">
                  <c:v>Neutral</c:v>
                </c:pt>
                <c:pt idx="1">
                  <c:v>Exhaustion</c:v>
                </c:pt>
                <c:pt idx="2">
                  <c:v>Not well - social isolation</c:v>
                </c:pt>
                <c:pt idx="3">
                  <c:v>Not well - health</c:v>
                </c:pt>
              </c:strCache>
            </c:strRef>
          </c:cat>
          <c:val>
            <c:numRef>
              <c:f>'Sloupec AO'!$A$3:$D$3</c:f>
              <c:numCache>
                <c:formatCode>General</c:formatCode>
                <c:ptCount val="4"/>
                <c:pt idx="0">
                  <c:v>6</c:v>
                </c:pt>
                <c:pt idx="1">
                  <c:v>2</c:v>
                </c:pt>
                <c:pt idx="2">
                  <c:v>7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DDA-4B46-989F-B8709CA073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0565560480106757E-2"/>
          <c:y val="8.7058236569713121E-2"/>
          <c:w val="0.92468674394019412"/>
          <c:h val="0.6578233957767571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016-4E28-9B87-7C014A426AD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016-4E28-9B87-7C014A426AD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016-4E28-9B87-7C014A426AD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4016-4E28-9B87-7C014A426AD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4016-4E28-9B87-7C014A426AD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'Sloupec AP'!$A$2:$E$2</c:f>
              <c:strCache>
                <c:ptCount val="5"/>
                <c:pt idx="0">
                  <c:v>Difficulty of work</c:v>
                </c:pt>
                <c:pt idx="1">
                  <c:v>Health issues</c:v>
                </c:pt>
                <c:pt idx="2">
                  <c:v>Lack of free time</c:v>
                </c:pt>
                <c:pt idx="3">
                  <c:v>Mental health</c:v>
                </c:pt>
                <c:pt idx="4">
                  <c:v>Nothing from mentioned options</c:v>
                </c:pt>
              </c:strCache>
            </c:strRef>
          </c:cat>
          <c:val>
            <c:numRef>
              <c:f>'Sloupec AP'!$A$3:$E$3</c:f>
              <c:numCache>
                <c:formatCode>General</c:formatCode>
                <c:ptCount val="5"/>
                <c:pt idx="0">
                  <c:v>8</c:v>
                </c:pt>
                <c:pt idx="1">
                  <c:v>2</c:v>
                </c:pt>
                <c:pt idx="2">
                  <c:v>7</c:v>
                </c:pt>
                <c:pt idx="3">
                  <c:v>10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016-4E28-9B87-7C014A426A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6171673144242062E-2"/>
          <c:y val="0.75605687554122125"/>
          <c:w val="0.96396447792674556"/>
          <c:h val="0.227682483021286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816-4774-89FC-16915E2CB90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816-4774-89FC-16915E2CB90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'Sloupec AS'!$A$2:$B$2</c:f>
              <c:strCache>
                <c:ptCount val="2"/>
                <c:pt idx="0">
                  <c:v>Great</c:v>
                </c:pt>
                <c:pt idx="1">
                  <c:v>Good</c:v>
                </c:pt>
              </c:strCache>
            </c:strRef>
          </c:cat>
          <c:val>
            <c:numRef>
              <c:f>'Sloupec AS'!$A$3:$B$3</c:f>
              <c:numCache>
                <c:formatCode>General</c:formatCode>
                <c:ptCount val="2"/>
                <c:pt idx="0">
                  <c:v>2</c:v>
                </c:pt>
                <c:pt idx="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816-4774-89FC-16915E2CB9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70711" y="1916688"/>
            <a:ext cx="10515599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70710" y="4384963"/>
            <a:ext cx="10515600" cy="154146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7" name="Zástupný symbol pro datum 4">
            <a:extLst>
              <a:ext uri="{FF2B5EF4-FFF2-40B4-BE49-F238E27FC236}">
                <a16:creationId xmlns:a16="http://schemas.microsoft.com/office/drawing/2014/main" id="{F287EB5E-FDC4-46E0-B450-692534F72E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70710" y="6176962"/>
            <a:ext cx="2743200" cy="365125"/>
          </a:xfrm>
        </p:spPr>
        <p:txBody>
          <a:bodyPr/>
          <a:lstStyle/>
          <a:p>
            <a:fld id="{BB565FFC-7746-40B3-B900-D1751B66B832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8" name="Zástupný symbol pro zápatí 5">
            <a:extLst>
              <a:ext uri="{FF2B5EF4-FFF2-40B4-BE49-F238E27FC236}">
                <a16:creationId xmlns:a16="http://schemas.microsoft.com/office/drawing/2014/main" id="{5D37A7EE-389B-41DB-B5E9-F659C8B4D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71110" y="6176962"/>
            <a:ext cx="41148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6">
            <a:extLst>
              <a:ext uri="{FF2B5EF4-FFF2-40B4-BE49-F238E27FC236}">
                <a16:creationId xmlns:a16="http://schemas.microsoft.com/office/drawing/2014/main" id="{5C0C85F4-5BB3-4D09-8925-A97FDAD9D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43110" y="6176962"/>
            <a:ext cx="2743200" cy="365125"/>
          </a:xfrm>
        </p:spPr>
        <p:txBody>
          <a:bodyPr/>
          <a:lstStyle/>
          <a:p>
            <a:fld id="{3504A77A-3826-490B-ACD0-5DBCC108FB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7850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0710" y="1089582"/>
            <a:ext cx="10515600" cy="67687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70710" y="1984663"/>
            <a:ext cx="10515600" cy="3948546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5FFC-7746-40B3-B900-D1751B66B832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A77A-3826-490B-ACD0-5DBCC108FB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0514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057410" y="1071705"/>
            <a:ext cx="2628900" cy="4830329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70710" y="1071706"/>
            <a:ext cx="7734300" cy="483032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5FFC-7746-40B3-B900-D1751B66B832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A77A-3826-490B-ACD0-5DBCC108FB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6752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0710" y="1095478"/>
            <a:ext cx="10515600" cy="6709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70710" y="1939824"/>
            <a:ext cx="10515600" cy="392064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4">
            <a:extLst>
              <a:ext uri="{FF2B5EF4-FFF2-40B4-BE49-F238E27FC236}">
                <a16:creationId xmlns:a16="http://schemas.microsoft.com/office/drawing/2014/main" id="{8EE5BF22-1BF5-49A2-9654-DE901C5388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70710" y="6176962"/>
            <a:ext cx="2743200" cy="365125"/>
          </a:xfrm>
        </p:spPr>
        <p:txBody>
          <a:bodyPr/>
          <a:lstStyle/>
          <a:p>
            <a:fld id="{BB565FFC-7746-40B3-B900-D1751B66B832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8" name="Zástupný symbol pro zápatí 5">
            <a:extLst>
              <a:ext uri="{FF2B5EF4-FFF2-40B4-BE49-F238E27FC236}">
                <a16:creationId xmlns:a16="http://schemas.microsoft.com/office/drawing/2014/main" id="{D15F466B-F18E-4169-BFE9-E446F3520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71110" y="6176962"/>
            <a:ext cx="41148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6">
            <a:extLst>
              <a:ext uri="{FF2B5EF4-FFF2-40B4-BE49-F238E27FC236}">
                <a16:creationId xmlns:a16="http://schemas.microsoft.com/office/drawing/2014/main" id="{C439266E-F092-4A17-8538-6841FD989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43110" y="6176962"/>
            <a:ext cx="2743200" cy="365125"/>
          </a:xfrm>
        </p:spPr>
        <p:txBody>
          <a:bodyPr/>
          <a:lstStyle/>
          <a:p>
            <a:fld id="{3504A77A-3826-490B-ACD0-5DBCC108FB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259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0710" y="1129795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70710" y="4238482"/>
            <a:ext cx="10515600" cy="91541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datum 4">
            <a:extLst>
              <a:ext uri="{FF2B5EF4-FFF2-40B4-BE49-F238E27FC236}">
                <a16:creationId xmlns:a16="http://schemas.microsoft.com/office/drawing/2014/main" id="{B8E34345-0ED1-46BC-8F53-6CB77433DC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70710" y="6176962"/>
            <a:ext cx="2743200" cy="365125"/>
          </a:xfrm>
        </p:spPr>
        <p:txBody>
          <a:bodyPr/>
          <a:lstStyle/>
          <a:p>
            <a:fld id="{BB565FFC-7746-40B3-B900-D1751B66B832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8" name="Zástupný symbol pro zápatí 5">
            <a:extLst>
              <a:ext uri="{FF2B5EF4-FFF2-40B4-BE49-F238E27FC236}">
                <a16:creationId xmlns:a16="http://schemas.microsoft.com/office/drawing/2014/main" id="{BD446DD6-2E2B-43FD-8401-1730BE459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71110" y="6176962"/>
            <a:ext cx="41148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6">
            <a:extLst>
              <a:ext uri="{FF2B5EF4-FFF2-40B4-BE49-F238E27FC236}">
                <a16:creationId xmlns:a16="http://schemas.microsoft.com/office/drawing/2014/main" id="{07F610B8-E817-4149-87D5-1BE9DA70B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43110" y="6176962"/>
            <a:ext cx="2743200" cy="365125"/>
          </a:xfrm>
        </p:spPr>
        <p:txBody>
          <a:bodyPr/>
          <a:lstStyle/>
          <a:p>
            <a:fld id="{3504A77A-3826-490B-ACD0-5DBCC108FB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7194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0710" y="1089582"/>
            <a:ext cx="10515600" cy="6872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70710" y="2030989"/>
            <a:ext cx="5181600" cy="389182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04710" y="2030989"/>
            <a:ext cx="5181600" cy="389182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5FFC-7746-40B3-B900-D1751B66B832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A77A-3826-490B-ACD0-5DBCC108FB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82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0709" y="1114268"/>
            <a:ext cx="10515599" cy="652187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70710" y="1890104"/>
            <a:ext cx="5079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170709" y="2817817"/>
            <a:ext cx="5100855" cy="3042656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503122" y="189010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503122" y="2814714"/>
            <a:ext cx="5183188" cy="3042656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0" name="Zástupný symbol pro datum 4">
            <a:extLst>
              <a:ext uri="{FF2B5EF4-FFF2-40B4-BE49-F238E27FC236}">
                <a16:creationId xmlns:a16="http://schemas.microsoft.com/office/drawing/2014/main" id="{F54214A9-362E-4558-9FF1-2E7CBDD899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70710" y="6176962"/>
            <a:ext cx="2743200" cy="365125"/>
          </a:xfrm>
        </p:spPr>
        <p:txBody>
          <a:bodyPr/>
          <a:lstStyle/>
          <a:p>
            <a:fld id="{BB565FFC-7746-40B3-B900-D1751B66B832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11" name="Zástupný symbol pro zápatí 5">
            <a:extLst>
              <a:ext uri="{FF2B5EF4-FFF2-40B4-BE49-F238E27FC236}">
                <a16:creationId xmlns:a16="http://schemas.microsoft.com/office/drawing/2014/main" id="{359C79DE-A58E-4FC0-890A-28F2E0593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71110" y="6176962"/>
            <a:ext cx="41148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12" name="Zástupný symbol pro číslo snímku 6">
            <a:extLst>
              <a:ext uri="{FF2B5EF4-FFF2-40B4-BE49-F238E27FC236}">
                <a16:creationId xmlns:a16="http://schemas.microsoft.com/office/drawing/2014/main" id="{657F24A2-898D-4C89-916B-7F18BD2CE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43110" y="6176962"/>
            <a:ext cx="2743200" cy="365125"/>
          </a:xfrm>
        </p:spPr>
        <p:txBody>
          <a:bodyPr/>
          <a:lstStyle/>
          <a:p>
            <a:fld id="{3504A77A-3826-490B-ACD0-5DBCC108FB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9486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5FFC-7746-40B3-B900-D1751B66B832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A77A-3826-490B-ACD0-5DBCC108FB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0757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5FFC-7746-40B3-B900-D1751B66B832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A77A-3826-490B-ACD0-5DBCC108FB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5885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0708" y="107025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97488" y="1070255"/>
            <a:ext cx="6388822" cy="47694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70709" y="2781941"/>
            <a:ext cx="3932237" cy="30577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5FFC-7746-40B3-B900-D1751B66B832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A77A-3826-490B-ACD0-5DBCC108FB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999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0710" y="1049481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514110" y="997239"/>
            <a:ext cx="6172200" cy="48112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70709" y="2857500"/>
            <a:ext cx="3932237" cy="29510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5FFC-7746-40B3-B900-D1751B66B832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A77A-3826-490B-ACD0-5DBCC108FB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0244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170710" y="19520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70710" y="3429000"/>
            <a:ext cx="10515600" cy="2596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170710" y="617696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65FFC-7746-40B3-B900-D1751B66B832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371110" y="617696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943110" y="617696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4A77A-3826-490B-ACD0-5DBCC108FB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7813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>
                <a:latin typeface="+mn-lt"/>
              </a:rPr>
              <a:t>Feed-back on distance learning from teachers</a:t>
            </a:r>
            <a:endParaRPr lang="cs-CZ" sz="3200" b="1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cs-CZ" dirty="0"/>
              <a:t>Mgr. Kateřina Zumrová</a:t>
            </a:r>
            <a:br>
              <a:rPr lang="cs-CZ" dirty="0"/>
            </a:br>
            <a:r>
              <a:rPr lang="cs-CZ" dirty="0"/>
              <a:t>Mgr. Aleš Bezouška</a:t>
            </a:r>
          </a:p>
        </p:txBody>
      </p:sp>
    </p:spTree>
    <p:extLst>
      <p:ext uri="{BB962C8B-B14F-4D97-AF65-F5344CB8AC3E}">
        <p14:creationId xmlns:p14="http://schemas.microsoft.com/office/powerpoint/2010/main" val="1662082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B7C6B5-F848-4342-96ED-0FD8A14FE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would you rate your teaching in this school year?</a:t>
            </a:r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92C82E91-66C6-4396-B3C9-0235B63E1E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5007661"/>
              </p:ext>
            </p:extLst>
          </p:nvPr>
        </p:nvGraphicFramePr>
        <p:xfrm>
          <a:off x="1169987" y="1939925"/>
          <a:ext cx="10929247" cy="4739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9623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FDFBC6-F5F2-490D-84C1-26395E448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 your opinion, what would motivate the pupils to self-education?</a:t>
            </a:r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397D6EB2-5625-4570-88CB-205FCD3172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874889"/>
              </p:ext>
            </p:extLst>
          </p:nvPr>
        </p:nvGraphicFramePr>
        <p:xfrm>
          <a:off x="1169987" y="1939925"/>
          <a:ext cx="10929247" cy="4818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2899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327652D-6649-4B46-8CE0-33FA63B2E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attention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3631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EB661A-0751-4624-9A3B-1A8F4552A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988" y="1506296"/>
            <a:ext cx="10515600" cy="670977"/>
          </a:xfrm>
        </p:spPr>
        <p:txBody>
          <a:bodyPr>
            <a:normAutofit fontScale="90000"/>
          </a:bodyPr>
          <a:lstStyle/>
          <a:p>
            <a:r>
              <a:rPr lang="en-US" dirty="0"/>
              <a:t>What technical difficulties do you face during distance learning? (Multiple answers were possible)</a:t>
            </a:r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97924E0C-ACAA-493C-BC1B-345AD75775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8323492"/>
              </p:ext>
            </p:extLst>
          </p:nvPr>
        </p:nvGraphicFramePr>
        <p:xfrm>
          <a:off x="1169988" y="1939925"/>
          <a:ext cx="10862986" cy="4606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0691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F525D1-4888-4866-ABA1-9F12F4FF3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 you think pupils have less knowledge through distance learning?</a:t>
            </a:r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3F3729F3-E3DB-4FBB-AFE8-C6BB7156A6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5042983"/>
              </p:ext>
            </p:extLst>
          </p:nvPr>
        </p:nvGraphicFramePr>
        <p:xfrm>
          <a:off x="1169987" y="1939924"/>
          <a:ext cx="11022013" cy="4619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1903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83BB41-A2EA-4D37-875E-60BD69CF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Are pupils as active as they were at school?</a:t>
            </a:r>
            <a:br>
              <a:rPr lang="en-US" dirty="0"/>
            </a:br>
            <a:endParaRPr lang="cs-CZ" dirty="0"/>
          </a:p>
        </p:txBody>
      </p:sp>
      <p:graphicFrame>
        <p:nvGraphicFramePr>
          <p:cNvPr id="4" name="Zástupný obsah 7">
            <a:extLst>
              <a:ext uri="{FF2B5EF4-FFF2-40B4-BE49-F238E27FC236}">
                <a16:creationId xmlns:a16="http://schemas.microsoft.com/office/drawing/2014/main" id="{01D00FD8-C01F-4258-AD83-5DA1CA2115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1828640"/>
              </p:ext>
            </p:extLst>
          </p:nvPr>
        </p:nvGraphicFramePr>
        <p:xfrm>
          <a:off x="1169988" y="1939925"/>
          <a:ext cx="11022012" cy="4699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556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20F8D5-F3AE-4107-A497-1CBE4A962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 average how many hours a day do you spend on correction and evaluation of homework?</a:t>
            </a:r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C666D7D9-B80F-4BE6-B1F1-49F4F7573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6969914"/>
              </p:ext>
            </p:extLst>
          </p:nvPr>
        </p:nvGraphicFramePr>
        <p:xfrm>
          <a:off x="1169987" y="1939924"/>
          <a:ext cx="11022013" cy="4633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2862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CF2A9A-E705-47D6-B73F-40EF2657D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988" y="1453287"/>
            <a:ext cx="10515600" cy="670977"/>
          </a:xfrm>
        </p:spPr>
        <p:txBody>
          <a:bodyPr>
            <a:normAutofit fontScale="90000"/>
          </a:bodyPr>
          <a:lstStyle/>
          <a:p>
            <a:r>
              <a:rPr lang="en-US" dirty="0"/>
              <a:t>In your opinion, how do the pupils cope with the distance learning compared to traditional school learning? </a:t>
            </a:r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AD09A13A-3641-4ECE-8DB4-D02680F4AF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7397305"/>
              </p:ext>
            </p:extLst>
          </p:nvPr>
        </p:nvGraphicFramePr>
        <p:xfrm>
          <a:off x="1169988" y="1939925"/>
          <a:ext cx="11022012" cy="4918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6809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71DE00-A11C-40DE-9530-F8280E759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988" y="1453286"/>
            <a:ext cx="10515600" cy="670977"/>
          </a:xfrm>
        </p:spPr>
        <p:txBody>
          <a:bodyPr>
            <a:normAutofit fontScale="90000"/>
          </a:bodyPr>
          <a:lstStyle/>
          <a:p>
            <a:r>
              <a:rPr lang="en-US" dirty="0"/>
              <a:t>Why is school education more convenient than distance learning? Multiple answers were possible.</a:t>
            </a:r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BDF0C797-2E50-40FE-962B-E3625A058D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9213592"/>
              </p:ext>
            </p:extLst>
          </p:nvPr>
        </p:nvGraphicFramePr>
        <p:xfrm>
          <a:off x="1169988" y="1939924"/>
          <a:ext cx="11022012" cy="4918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90757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676848-C573-4F72-834C-2924DA252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you feel after a year of distance learning?</a:t>
            </a:r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A79A68C4-59B2-43F5-8154-091FAA25B9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1004161"/>
              </p:ext>
            </p:extLst>
          </p:nvPr>
        </p:nvGraphicFramePr>
        <p:xfrm>
          <a:off x="1169987" y="1939925"/>
          <a:ext cx="10915995" cy="4553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4273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B36FEA-6AFE-498E-AD29-BF63FFAA4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does the distance learning affect you and your surroundings life?</a:t>
            </a:r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B2138D82-76CD-4664-BE3F-7C875D1984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840603"/>
              </p:ext>
            </p:extLst>
          </p:nvPr>
        </p:nvGraphicFramePr>
        <p:xfrm>
          <a:off x="1169988" y="1939925"/>
          <a:ext cx="10902742" cy="4686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3740198"/>
      </p:ext>
    </p:extLst>
  </p:cSld>
  <p:clrMapOvr>
    <a:masterClrMapping/>
  </p:clrMapOvr>
</p:sld>
</file>

<file path=ppt/theme/theme1.xml><?xml version="1.0" encoding="utf-8"?>
<a:theme xmlns:a="http://schemas.openxmlformats.org/drawingml/2006/main" name="EKO_SOS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_SOS" id="{6D01AF15-B69A-48F4-8C9D-77587BC54D8B}" vid="{5E46DB4D-2B29-4DFD-96AC-19292623C3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156</Words>
  <Application>Microsoft Office PowerPoint</Application>
  <PresentationFormat>Širokoúhlá obrazovka</PresentationFormat>
  <Paragraphs>13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EKO_SOS</vt:lpstr>
      <vt:lpstr>Feed-back on distance learning from teachers</vt:lpstr>
      <vt:lpstr>What technical difficulties do you face during distance learning? (Multiple answers were possible)</vt:lpstr>
      <vt:lpstr>Do you think pupils have less knowledge through distance learning?</vt:lpstr>
      <vt:lpstr>Are pupils as active as they were at school? </vt:lpstr>
      <vt:lpstr>On average how many hours a day do you spend on correction and evaluation of homework?</vt:lpstr>
      <vt:lpstr>In your opinion, how do the pupils cope with the distance learning compared to traditional school learning? </vt:lpstr>
      <vt:lpstr>Why is school education more convenient than distance learning? Multiple answers were possible.</vt:lpstr>
      <vt:lpstr>How do you feel after a year of distance learning?</vt:lpstr>
      <vt:lpstr>How does the distance learning affect you and your surroundings life?</vt:lpstr>
      <vt:lpstr>How would you rate your teaching in this school year?</vt:lpstr>
      <vt:lpstr>In your opinion, what would motivate the pupils to self-education?</vt:lpstr>
      <vt:lpstr>Thank you for your attention.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 Kánský</dc:creator>
  <cp:lastModifiedBy>Kateřina Zumrová</cp:lastModifiedBy>
  <cp:revision>7</cp:revision>
  <dcterms:created xsi:type="dcterms:W3CDTF">2016-09-16T11:52:51Z</dcterms:created>
  <dcterms:modified xsi:type="dcterms:W3CDTF">2021-04-18T13:34:21Z</dcterms:modified>
</cp:coreProperties>
</file>